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2" r:id="rId4"/>
    <p:sldId id="301" r:id="rId5"/>
    <p:sldId id="304" r:id="rId6"/>
    <p:sldId id="306" r:id="rId7"/>
    <p:sldId id="307" r:id="rId8"/>
    <p:sldId id="308" r:id="rId9"/>
    <p:sldId id="310" r:id="rId10"/>
    <p:sldId id="318" r:id="rId11"/>
    <p:sldId id="319" r:id="rId12"/>
    <p:sldId id="311" r:id="rId13"/>
    <p:sldId id="320" r:id="rId14"/>
    <p:sldId id="312" r:id="rId15"/>
    <p:sldId id="321" r:id="rId16"/>
    <p:sldId id="313" r:id="rId17"/>
    <p:sldId id="315" r:id="rId18"/>
    <p:sldId id="316" r:id="rId19"/>
    <p:sldId id="314" r:id="rId20"/>
    <p:sldId id="317" r:id="rId21"/>
    <p:sldId id="288" r:id="rId22"/>
    <p:sldId id="281" r:id="rId23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BC013A-834C-4D29-8837-0C892DFBA0B0}">
          <p14:sldIdLst>
            <p14:sldId id="257"/>
            <p14:sldId id="282"/>
            <p14:sldId id="301"/>
            <p14:sldId id="304"/>
            <p14:sldId id="306"/>
            <p14:sldId id="307"/>
            <p14:sldId id="308"/>
            <p14:sldId id="310"/>
            <p14:sldId id="318"/>
            <p14:sldId id="319"/>
            <p14:sldId id="311"/>
            <p14:sldId id="320"/>
            <p14:sldId id="312"/>
            <p14:sldId id="321"/>
            <p14:sldId id="313"/>
            <p14:sldId id="315"/>
            <p14:sldId id="316"/>
            <p14:sldId id="314"/>
            <p14:sldId id="317"/>
            <p14:sldId id="288"/>
            <p14:sldId id="2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  <a:srgbClr val="FFFF99"/>
    <a:srgbClr val="FFFFCC"/>
    <a:srgbClr val="FFFFD9"/>
    <a:srgbClr val="FF9999"/>
    <a:srgbClr val="CCFFFF"/>
    <a:srgbClr val="00863D"/>
    <a:srgbClr val="00A44A"/>
    <a:srgbClr val="FFCC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4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8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0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42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985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24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0" y="1905001"/>
            <a:ext cx="47752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7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0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338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123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66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01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8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13800" y="122239"/>
            <a:ext cx="287020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3200" y="122239"/>
            <a:ext cx="840740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4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76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2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A99D-1B5C-44EE-B2F1-D5B19A7745F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A1EB1-BB1C-4396-B5DA-2D88B12B8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9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2238"/>
            <a:ext cx="11480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05001"/>
            <a:ext cx="975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5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5.pn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11" Type="http://schemas.openxmlformats.org/officeDocument/2006/relationships/image" Target="../media/image5.pn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59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8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6.wdp"/><Relationship Id="rId5" Type="http://schemas.openxmlformats.org/officeDocument/2006/relationships/image" Target="../media/image69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73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8414" y="1355271"/>
            <a:ext cx="10050236" cy="36004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Антикорупційне законодавство України. </a:t>
            </a: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Заходи фінансового контролю. </a:t>
            </a:r>
            <a:r>
              <a:rPr lang="uk-UA" sz="23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Е-декларування майна, доходів, витрат і зобов’язань фінансового </a:t>
            </a:r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характеру в </a:t>
            </a: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2023 році.</a:t>
            </a:r>
            <a:endParaRPr lang="uk-UA" sz="23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(Закон України від 14 жовтня 2014 року № 1700</a:t>
            </a:r>
            <a:r>
              <a:rPr lang="en-US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-VІІ </a:t>
            </a:r>
            <a:endParaRPr lang="uk-UA" sz="23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3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«Про запобігання корупції» (із змінами та доповненнями).</a:t>
            </a:r>
            <a:endParaRPr lang="uk-UA" sz="23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endParaRPr lang="uk-UA" sz="23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endParaRPr lang="uk-UA" sz="2300" b="1" dirty="0" smtClean="0">
              <a:solidFill>
                <a:schemeClr val="bg1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uk-UA" sz="2300" b="1" dirty="0" smtClean="0">
                <a:solidFill>
                  <a:srgbClr val="00359E"/>
                </a:solidFill>
                <a:latin typeface="Century Schoolbook" panose="02040604050505020304" pitchFamily="18" charset="0"/>
              </a:rPr>
              <a:t>Новації в законодавстві </a:t>
            </a:r>
          </a:p>
          <a:p>
            <a:pPr algn="ctr"/>
            <a:r>
              <a:rPr lang="uk-UA" sz="2300" b="1" dirty="0" smtClean="0">
                <a:solidFill>
                  <a:srgbClr val="00359E"/>
                </a:solidFill>
                <a:latin typeface="Century Schoolbook" panose="02040604050505020304" pitchFamily="18" charset="0"/>
              </a:rPr>
              <a:t>починаючи з компанії щорічного декларування за 2021 рік </a:t>
            </a:r>
          </a:p>
          <a:p>
            <a:pPr algn="ctr"/>
            <a:r>
              <a:rPr lang="uk-UA" sz="2300" b="1" dirty="0" smtClean="0">
                <a:solidFill>
                  <a:srgbClr val="00359E"/>
                </a:solidFill>
                <a:latin typeface="Century Schoolbook" panose="02040604050505020304" pitchFamily="18" charset="0"/>
              </a:rPr>
              <a:t>та на період дії правового режиму воєнного стану</a:t>
            </a:r>
          </a:p>
        </p:txBody>
      </p:sp>
      <p:pic>
        <p:nvPicPr>
          <p:cNvPr id="2052" name="Picture 4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01" y="5167091"/>
            <a:ext cx="2857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2759" y="2784764"/>
            <a:ext cx="12095999" cy="356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6 «Цінне рухоме майно –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ТРАНСПОРТНИХ ЗАСОБІВ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Транспортні засоби декларуються незалежно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їх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61779" y="3159579"/>
            <a:ext cx="3401887" cy="2510749"/>
            <a:chOff x="3350735" y="4479217"/>
            <a:chExt cx="3288269" cy="87634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35" y="4944603"/>
              <a:ext cx="824574" cy="408936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1676" y="4479217"/>
              <a:ext cx="590089" cy="47281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2893" y="4938193"/>
              <a:ext cx="870900" cy="41534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46" y="4479217"/>
              <a:ext cx="514158" cy="45961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1765" y="4479846"/>
              <a:ext cx="590088" cy="45898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267" y="4479217"/>
              <a:ext cx="602954" cy="459188"/>
            </a:xfrm>
            <a:prstGeom prst="rect">
              <a:avLst/>
            </a:prstGeom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735" y="4479846"/>
              <a:ext cx="1020941" cy="472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97" y="4938834"/>
              <a:ext cx="1338296" cy="416725"/>
            </a:xfrm>
            <a:prstGeom prst="rect">
              <a:avLst/>
            </a:prstGeom>
          </p:spPr>
        </p:pic>
        <p:pic>
          <p:nvPicPr>
            <p:cNvPr id="28" name="Picture 2" descr="Городских автобусов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849" y="4954051"/>
              <a:ext cx="848043" cy="401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Прямоугольник 32"/>
          <p:cNvSpPr/>
          <p:nvPr/>
        </p:nvSpPr>
        <p:spPr bwMode="auto">
          <a:xfrm>
            <a:off x="52756" y="540327"/>
            <a:ext cx="12096001" cy="21363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5 «Цінне рухоме майно (крім транспортних засобів)»</a:t>
            </a:r>
          </a:p>
          <a:p>
            <a:endParaRPr lang="uk-UA" sz="11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4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7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про цінне рухоме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якого перевищує 100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прожиткових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мінімумів: </a:t>
            </a:r>
          </a:p>
          <a:p>
            <a:pPr algn="ctr"/>
            <a:r>
              <a:rPr lang="uk-UA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227 000 </a:t>
            </a:r>
            <a:r>
              <a:rPr lang="uk-UA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грн.               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248 100 грн.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438172" y="891859"/>
            <a:ext cx="2412000" cy="1263351"/>
            <a:chOff x="8221435" y="4135289"/>
            <a:chExt cx="3028609" cy="164359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122" y="4135289"/>
              <a:ext cx="1341922" cy="881592"/>
            </a:xfrm>
            <a:prstGeom prst="rect">
              <a:avLst/>
            </a:prstGeom>
          </p:spPr>
        </p:pic>
        <p:pic>
          <p:nvPicPr>
            <p:cNvPr id="47" name="Picture 2" descr="C:\Работа\максим\ДЕКЛАРУВАННЯ\2022\Презентации\1\годинник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7044" y="5016882"/>
              <a:ext cx="11430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Работа\максим\ДЕКЛАРУВАННЯ\2022\Презентации\1\зброя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1435" y="4135289"/>
              <a:ext cx="1278035" cy="929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8359" y="4135289"/>
              <a:ext cx="1399032" cy="164359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553" y="5016882"/>
              <a:ext cx="1271917" cy="762000"/>
            </a:xfrm>
            <a:prstGeom prst="rect">
              <a:avLst/>
            </a:prstGeom>
          </p:spPr>
        </p:pic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 bwMode="auto">
          <a:xfrm>
            <a:off x="142966" y="3583003"/>
            <a:ext cx="3129699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втомобіль легковий/вантажний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163547" y="4832628"/>
            <a:ext cx="1829201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с/г техніка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142966" y="3990606"/>
            <a:ext cx="2196002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ричіп/напівпричіп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2406655" y="3990606"/>
            <a:ext cx="1239698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автобус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142966" y="4415670"/>
            <a:ext cx="1710002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отоцикл/мопед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2159161" y="4832628"/>
            <a:ext cx="1464024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одний засіб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163547" y="5221984"/>
            <a:ext cx="1914505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повітряний засіб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1915016" y="4419444"/>
            <a:ext cx="1987854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вадроцикл/трицикл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2200097" y="5221984"/>
            <a:ext cx="1382152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інше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7288305" y="3332729"/>
            <a:ext cx="4800568" cy="1738035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Набуття права власності в Україні</a:t>
            </a:r>
          </a:p>
          <a:p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моменту передання майна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якщо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встановлено договором або законом: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 акту приймання-передачі,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у РСЦ,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повного розрахунку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7288305" y="5251203"/>
            <a:ext cx="4800568" cy="894964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Набуття права власності за кордоном</a:t>
            </a:r>
          </a:p>
          <a:p>
            <a:pPr marL="72000" indent="-72000" algn="just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момент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транспортний засіб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142855" y="1002501"/>
            <a:ext cx="1806648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антикварні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вироби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2135204" y="1377866"/>
            <a:ext cx="1236111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годинники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11187411" y="1363812"/>
            <a:ext cx="612000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зброя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3026504" y="1002501"/>
            <a:ext cx="689621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ікони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6920551" y="1370543"/>
            <a:ext cx="2225516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предмети інтер’єру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9189535" y="1363812"/>
            <a:ext cx="1953704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музичні інструменти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 bwMode="auto">
          <a:xfrm>
            <a:off x="142853" y="1751748"/>
            <a:ext cx="4227183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обладнання для відновлювальної енергетики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 bwMode="auto">
          <a:xfrm>
            <a:off x="3761779" y="1004957"/>
            <a:ext cx="608258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одяг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 bwMode="auto">
          <a:xfrm>
            <a:off x="6926836" y="1751748"/>
            <a:ext cx="4177444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персональні або домашні електронні пристрої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 bwMode="auto">
          <a:xfrm>
            <a:off x="3435703" y="1376197"/>
            <a:ext cx="934334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посуд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7735815" y="1004957"/>
            <a:ext cx="2064208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спортивний інвентар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6926835" y="1004957"/>
            <a:ext cx="722941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2016005" y="1004957"/>
            <a:ext cx="972000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 bwMode="auto">
          <a:xfrm>
            <a:off x="9872637" y="990865"/>
            <a:ext cx="1934308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твори мистецтва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11163575" y="1751470"/>
            <a:ext cx="659672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142854" y="1379535"/>
            <a:ext cx="1935199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ювелірні вироби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43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2758" y="540203"/>
            <a:ext cx="12095999" cy="1386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«Цінні папери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uk-UA" sz="16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цінних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паперів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мають номінальної 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обирається </a:t>
            </a:r>
            <a:r>
              <a:rPr lang="uk-U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позначка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 застосовується»</a:t>
            </a:r>
          </a:p>
        </p:txBody>
      </p:sp>
      <p:pic>
        <p:nvPicPr>
          <p:cNvPr id="52" name="Рисунок 5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4" y="628396"/>
            <a:ext cx="2392136" cy="1260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 bwMode="auto">
          <a:xfrm>
            <a:off x="52759" y="2008414"/>
            <a:ext cx="6012000" cy="19186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«Корпоративні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uk-UA" sz="10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 передача корпоративних прав в управління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100759" y="2008414"/>
            <a:ext cx="6047998" cy="19186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uk-UA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9</a:t>
            </a:r>
            <a:r>
              <a:rPr lang="en-US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 особи, трасти або </a:t>
            </a:r>
            <a:r>
              <a:rPr lang="uk-UA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подібні </a:t>
            </a:r>
            <a:r>
              <a:rPr lang="uk-UA" sz="1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утворення, кінцевим бенефіціарним </a:t>
            </a:r>
            <a:r>
              <a:rPr lang="uk-UA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 </a:t>
            </a:r>
            <a:r>
              <a:rPr lang="uk-UA" sz="1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контролером) яких є </a:t>
            </a:r>
            <a:r>
              <a:rPr lang="uk-UA" sz="1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декларування або члени його сім’ї</a:t>
            </a:r>
            <a:r>
              <a:rPr lang="uk-UA" sz="1600" b="1" dirty="0" smtClean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Прямим вирішальним впливом на діяльність є безпосереднє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фізичною особою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розмірі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менше 25% статутного капіталу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або прав голосу юридичної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</a:t>
            </a:r>
            <a:endParaRPr lang="uk-UA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2758" y="3992336"/>
            <a:ext cx="12095999" cy="2437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«Нематеріальні активи»</a:t>
            </a:r>
          </a:p>
          <a:p>
            <a:pPr fontAlgn="base">
              <a:spcBef>
                <a:spcPct val="0"/>
              </a:spcBef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нематеріальні  активи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декларанта</a:t>
            </a:r>
            <a:r>
              <a:rPr lang="en-US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та/або членів сім’ї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можуть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оцінені в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грошовому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еквіваленті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ВИДИ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АКТИВІВ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від їх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endParaRPr lang="uk-UA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7" y="4542632"/>
            <a:ext cx="2016000" cy="137326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 bwMode="auto">
          <a:xfrm>
            <a:off x="6166400" y="4559822"/>
            <a:ext cx="5835100" cy="1616221"/>
          </a:xfrm>
          <a:prstGeom prst="roundRect">
            <a:avLst/>
          </a:prstGeom>
          <a:solidFill>
            <a:srgbClr val="FFFF99">
              <a:alpha val="49804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Добавлено окремий блок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«Криптовалюта»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Відомості, що ідентифікують криптовалюту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особу, якій вона належить, а також про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криптовалюти, дату набуття та її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обов’язково.</a:t>
            </a:r>
          </a:p>
        </p:txBody>
      </p:sp>
      <p:pic>
        <p:nvPicPr>
          <p:cNvPr id="11" name="Picture 4" descr="Криптовалюта в России: законодательное недорегулирование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9" y="5023600"/>
            <a:ext cx="1502229" cy="9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 bwMode="auto">
          <a:xfrm>
            <a:off x="125124" y="964298"/>
            <a:ext cx="6179079" cy="62865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</a:pP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Декларуванню підлягають цінні папери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декларанта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або членів його сім’ї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від вартості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звітного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6380381" y="964298"/>
            <a:ext cx="3310625" cy="627738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номінальна вартість одного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цінного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endParaRPr lang="uk-UA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103222" y="2323075"/>
            <a:ext cx="4215686" cy="1258239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 розмір частки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статутному капіталі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грошовому виражені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від фактичного внеску (повністю,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частково чи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фактично не сплачено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частка у відсотках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фактичного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внеску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4360755" y="2323076"/>
            <a:ext cx="1632853" cy="1258238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у валюті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перераховується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курсом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НБУ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2178827" y="4738800"/>
            <a:ext cx="1447993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авторське право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3687098" y="4738800"/>
            <a:ext cx="828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винахід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4175503" y="4980754"/>
            <a:ext cx="1818105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торгівельна марка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2178827" y="4980754"/>
            <a:ext cx="1944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промисловий зразок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553608" y="4736943"/>
            <a:ext cx="1440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корисна модель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2178827" y="5457267"/>
            <a:ext cx="3809243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комерційне (фірмове) найменування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745931" y="5226710"/>
            <a:ext cx="2242139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знак для товарів і послуг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5327608" y="5960043"/>
            <a:ext cx="660462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інше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2178826" y="5215409"/>
            <a:ext cx="1508271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сорт рослин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158984" y="5960043"/>
            <a:ext cx="5148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 на використання надр чи інших природних ресурсів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2178827" y="5699898"/>
            <a:ext cx="1772687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доменне ім’я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4024993" y="5700546"/>
            <a:ext cx="1963077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криптовалюти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43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2759" y="538840"/>
            <a:ext cx="12095999" cy="589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«Доходи, у тому числі подарунки»</a:t>
            </a:r>
          </a:p>
          <a:p>
            <a:pPr defTabSz="360000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ДОХОДІВ</a:t>
            </a:r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Є ДОХОДОМ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										НЕ </a:t>
            </a:r>
            <a:r>
              <a:rPr lang="uk-UA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 ДОХОДОМ</a:t>
            </a:r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en-US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60000"/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</a:p>
          <a:p>
            <a:pPr defTabSz="360000"/>
            <a:r>
              <a:rPr lang="uk-UA" sz="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</a:p>
          <a:p>
            <a:pPr defTabSz="360000"/>
            <a:r>
              <a:rPr lang="uk-UA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</a:t>
            </a:r>
            <a:r>
              <a:rPr lang="uk-UA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ДЕКЛАРУЄТЬСЯ </a:t>
            </a:r>
            <a:r>
              <a:rPr lang="uk-UA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розділі</a:t>
            </a:r>
          </a:p>
          <a:p>
            <a:pPr algn="ctr" defTabSz="360000"/>
            <a:endParaRPr lang="uk-UA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1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7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endParaRPr lang="uk-UA" sz="7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60000"/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доходи зазначаються </a:t>
            </a:r>
            <a:r>
              <a:rPr lang="uk-UA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</a:t>
            </a:r>
            <a:r>
              <a:rPr lang="uk-UA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їх розміру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 1 грн.)</a:t>
            </a:r>
          </a:p>
          <a:p>
            <a:pPr algn="just" defTabSz="360000"/>
            <a:endParaRPr lang="uk-UA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360000"/>
            <a:endParaRPr lang="uk-UA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38376" y="2253341"/>
            <a:ext cx="5390580" cy="1230943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Соціальні виплати, субсидії, одноразова натуральна допомога «пакунок малюка»,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кошти, отримані як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кешбек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бонуси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тощо від банків, фінансових установ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 доходом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лише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разі їх монетизації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(отримання готівкою)</a:t>
            </a:r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38376" y="3562169"/>
            <a:ext cx="5390580" cy="637525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Аліменти є доходом та власністю дитини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на яку вони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виплачуються</a:t>
            </a:r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784831" y="2253341"/>
            <a:ext cx="6290148" cy="1296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 за програмою 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єПідтримка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податкова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знижка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бонуси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можуть бути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монетизовані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повернуті кошти в разі розірвання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договору</a:t>
            </a:r>
          </a:p>
          <a:p>
            <a:pPr marL="108000" indent="-10800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повернуті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кошти, позичені третій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особі</a:t>
            </a:r>
            <a:endPara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22" y="572192"/>
            <a:ext cx="2686050" cy="1509701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5784831" y="3839694"/>
            <a:ext cx="6290148" cy="360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Спадщина, подарунок,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яких не визначена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38377" y="5453743"/>
            <a:ext cx="11936602" cy="940956"/>
          </a:xfrm>
          <a:prstGeom prst="roundRect">
            <a:avLst/>
          </a:prstGeom>
          <a:noFill/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332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300"/>
              </a:spcAft>
            </a:pPr>
            <a:r>
              <a:rPr lang="uk-UA" sz="1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Мінімальний </a:t>
            </a: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поріг </a:t>
            </a: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en-US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подарунків </a:t>
            </a: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прожиткових </a:t>
            </a:r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мінімумів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176336" y="5519057"/>
            <a:ext cx="2742188" cy="826203"/>
          </a:xfrm>
          <a:prstGeom prst="roundRect">
            <a:avLst/>
          </a:prstGeom>
          <a:solidFill>
            <a:srgbClr val="FFCCFF">
              <a:alpha val="4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ПОДАРУНКИ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3"/>
          <p:cNvPicPr preferRelativeResize="0">
            <a:picLocks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357" y="5625193"/>
            <a:ext cx="653143" cy="72006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 bwMode="auto">
          <a:xfrm>
            <a:off x="138374" y="1168032"/>
            <a:ext cx="1599765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заробітна плата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5784831" y="1445180"/>
            <a:ext cx="1563549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охід від оренди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843041" y="1167716"/>
            <a:ext cx="4212000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онорари за цивільно-правовими правочинами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38376" y="1440930"/>
            <a:ext cx="5560296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охід від підприємницької/незалежної професійної діяльності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38374" y="1729511"/>
            <a:ext cx="4500000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дохід від відчуження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рухомого/нерухомого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7239004" y="1169769"/>
            <a:ext cx="996248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дивіденди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7405103" y="1445956"/>
            <a:ext cx="969857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проценти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100759" y="1169769"/>
            <a:ext cx="1080000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подарунки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6412024" y="1739268"/>
            <a:ext cx="1962936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лагодійна допомога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8314097" y="1167716"/>
            <a:ext cx="658453" cy="234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роялті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718956" y="1742427"/>
            <a:ext cx="1620000" cy="236504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страхові виплати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8458404" y="1446732"/>
            <a:ext cx="514146" cy="238701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приз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8458404" y="1743350"/>
            <a:ext cx="514146" cy="231498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5698672" y="2081893"/>
            <a:ext cx="0" cy="2117801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Скругленный прямоугольник 6"/>
          <p:cNvSpPr/>
          <p:nvPr/>
        </p:nvSpPr>
        <p:spPr bwMode="auto">
          <a:xfrm>
            <a:off x="138374" y="4286251"/>
            <a:ext cx="11915175" cy="88174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360000">
              <a:spcAft>
                <a:spcPts val="30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отримані як позика, кредит не є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доходом </a:t>
            </a:r>
            <a:r>
              <a:rPr lang="uk-UA" sz="14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uk-UA" sz="1400" b="1" i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. 135 Роз’яснень № 11</a:t>
            </a:r>
            <a:r>
              <a:rPr lang="uk-UA" sz="14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i="1" dirty="0">
              <a:solidFill>
                <a:srgbClr val="0074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60000">
              <a:spcAft>
                <a:spcPts val="300"/>
              </a:spcAft>
            </a:pP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Сума кредиту, прощена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(анульована)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банком,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доходом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(п. 146 Роз’яснень № 11)</a:t>
            </a:r>
          </a:p>
          <a:p>
            <a:pPr defTabSz="360000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отриманих 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зазначається 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 урахуванням  нарахованих  податків 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 зборів</a:t>
            </a:r>
            <a:r>
              <a:rPr lang="en-US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i="1" dirty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пп. 4 п. 12 Порядку заповнення декларації</a:t>
            </a:r>
            <a:r>
              <a:rPr lang="uk-UA" sz="1400" b="1" i="1" dirty="0" smtClean="0">
                <a:solidFill>
                  <a:srgbClr val="00743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8531679" y="4441371"/>
            <a:ext cx="3455541" cy="359229"/>
          </a:xfrm>
          <a:prstGeom prst="roundRect">
            <a:avLst/>
          </a:prstGeom>
          <a:noFill/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Спірні питання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8461179" y="5747658"/>
            <a:ext cx="2781246" cy="585778"/>
          </a:xfrm>
          <a:prstGeom prst="roundRect">
            <a:avLst/>
          </a:prstGeom>
          <a:solidFill>
            <a:srgbClr val="99FF6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B0F0"/>
                </a:solidFill>
                <a:latin typeface="Arial" charset="0"/>
              </a:rPr>
              <a:t>2021 рік – 11 350 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70C0"/>
                </a:solidFill>
                <a:latin typeface="Arial" charset="0"/>
              </a:rPr>
              <a:t>2022 рік – 12 405 грн</a:t>
            </a:r>
            <a:r>
              <a:rPr lang="uk-UA" sz="1600" dirty="0" smtClean="0">
                <a:solidFill>
                  <a:srgbClr val="0070C0"/>
                </a:solidFill>
                <a:latin typeface="Arial" charset="0"/>
              </a:rPr>
              <a:t>.</a:t>
            </a:r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3090144" y="5743158"/>
            <a:ext cx="5298950" cy="590278"/>
          </a:xfrm>
          <a:prstGeom prst="roundRect">
            <a:avLst/>
          </a:prstGeom>
          <a:solidFill>
            <a:srgbClr val="99FF66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грошовій формі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сукупно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протягом року</a:t>
            </a:r>
            <a:endParaRPr lang="uk-UA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негрошовій формі –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одного подарунку</a:t>
            </a:r>
          </a:p>
        </p:txBody>
      </p:sp>
    </p:spTree>
    <p:extLst>
      <p:ext uri="{BB962C8B-B14F-4D97-AF65-F5344CB8AC3E}">
        <p14:creationId xmlns:p14="http://schemas.microsoft.com/office/powerpoint/2010/main" val="5582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515100"/>
            <a:ext cx="12096000" cy="2861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52758" y="540202"/>
            <a:ext cx="5220000" cy="29786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«Грошові активи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АКТИВІВ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</a:pP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Декларуються 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на останній день:</a:t>
            </a:r>
            <a:endParaRPr lang="uk-UA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84071" y="654341"/>
            <a:ext cx="1983922" cy="1156955"/>
            <a:chOff x="5176270" y="2049235"/>
            <a:chExt cx="2136642" cy="131445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71" y="2548085"/>
              <a:ext cx="1125806" cy="81560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48" y="2655559"/>
              <a:ext cx="1279864" cy="70812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00000">
              <a:off x="5176270" y="2051250"/>
              <a:ext cx="1233873" cy="58118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794" y="2049235"/>
              <a:ext cx="1147118" cy="710293"/>
            </a:xfrm>
            <a:prstGeom prst="rect">
              <a:avLst/>
            </a:prstGeom>
          </p:spPr>
        </p:pic>
      </p:grpSp>
      <p:sp>
        <p:nvSpPr>
          <p:cNvPr id="45" name="Скругленный прямоугольник 44"/>
          <p:cNvSpPr/>
          <p:nvPr/>
        </p:nvSpPr>
        <p:spPr bwMode="auto">
          <a:xfrm>
            <a:off x="86265" y="1499656"/>
            <a:ext cx="1195528" cy="39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готівкові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95313" y="1076828"/>
            <a:ext cx="2958930" cy="39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кошти, розміщені на банківських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т.ч. залишки на картках)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86265" y="1930821"/>
            <a:ext cx="2738578" cy="39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внески до кредитних спілок та інших небанківських установ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1369086" y="1508838"/>
            <a:ext cx="1657928" cy="39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кошти, позичені третім особам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2912096" y="1930821"/>
            <a:ext cx="2255897" cy="39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активи у дорогоцінних (банківських) металах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5331280" y="540203"/>
            <a:ext cx="6817477" cy="29786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marL="7200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«Банківські та інші фінансові установи, 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 за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кордоном, у яких у суб’єкта декларування або 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 його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рахунки або зберігаються 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 </a:t>
            </a:r>
            <a:r>
              <a:rPr lang="uk-U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50710" y="3575957"/>
            <a:ext cx="12098048" cy="29042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«Фінансові зобов’язання»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АКТИВІВ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 зазначаються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умов перевищення встановленого мінімального порогу декларування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Зобов’язання не сумуються та декларуються кожне окремо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1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64" y="3896091"/>
            <a:ext cx="1982315" cy="1034017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 bwMode="auto">
          <a:xfrm>
            <a:off x="181555" y="4147830"/>
            <a:ext cx="1368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озика, кредит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1586050" y="4154154"/>
            <a:ext cx="612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лізинг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162312" y="4682525"/>
            <a:ext cx="1224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3866724" y="4408905"/>
            <a:ext cx="2339502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податкове зобов’язання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2253904" y="4156273"/>
            <a:ext cx="3142244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недержавне пенсійне забезпечення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162312" y="4413023"/>
            <a:ext cx="3672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фінансування (інвестування) будівництва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1446897" y="4682525"/>
            <a:ext cx="4303000" cy="216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формування статутного капіталу підприємства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91424" y="5119008"/>
            <a:ext cx="6009335" cy="10778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позика/кредит</a:t>
            </a:r>
            <a:r>
              <a:rPr lang="uk-UA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40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отриманої у звітному періоді позики (кредиту);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40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40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зобов’язання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кінець звітного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172199" y="5119008"/>
            <a:ext cx="5883678" cy="372213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uk-UA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фінансові</a:t>
            </a:r>
            <a:r>
              <a:rPr lang="uk-UA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зобов’язання: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на кінець звітного періоду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6172200" y="5527221"/>
            <a:ext cx="5883677" cy="669587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«кредитні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лінії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карток»: </a:t>
            </a:r>
            <a:endParaRPr lang="uk-UA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14400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 використаних кредитних коштів </a:t>
            </a:r>
          </a:p>
          <a:p>
            <a:pPr lvl="0" indent="-144000" algn="just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залишок заборгованості на останній день звітного періоду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396147" y="1295773"/>
            <a:ext cx="6696000" cy="1031048"/>
          </a:xfrm>
          <a:prstGeom prst="roundRect">
            <a:avLst/>
          </a:prstGeom>
          <a:solidFill>
            <a:srgbClr val="99FF66">
              <a:alpha val="4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Декларуються усі рахунки та банківські сейфи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комірки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незалежно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наявності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руху коштів на них,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відкриті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</a:t>
            </a:r>
            <a:endParaRPr lang="ru-RU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останній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звітного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ті,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використовувались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протягом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менше половину строку звітного періоду.</a:t>
            </a: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5396147" y="2383971"/>
            <a:ext cx="6696000" cy="1089236"/>
          </a:xfrm>
          <a:prstGeom prst="roundRect">
            <a:avLst/>
          </a:prstGeom>
          <a:solidFill>
            <a:srgbClr val="99FF66">
              <a:alpha val="4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розділах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 осіб, які відкрили та мають право розпоряджатись рахунком або орендували та мають доступ до індивідуального банківського сейфу (комірки)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відомості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виключно про іншу (ніж власник рахунку, банківського 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сейфу (комірки)) 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особу</a:t>
            </a:r>
            <a:endParaRPr lang="uk-UA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 bwMode="auto">
          <a:xfrm>
            <a:off x="105631" y="2995939"/>
            <a:ext cx="2017083" cy="477268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валюті </a:t>
            </a:r>
            <a:endParaRPr lang="en-US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зберігання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 bwMode="auto">
          <a:xfrm>
            <a:off x="2198050" y="2522763"/>
            <a:ext cx="3031233" cy="946351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сукупна вартість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активів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перевищує 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ПМ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113 500 грн. </a:t>
            </a:r>
            <a:r>
              <a:rPr lang="uk-UA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124 050 грн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 bwMode="auto">
          <a:xfrm>
            <a:off x="95313" y="2522762"/>
            <a:ext cx="2027401" cy="450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кожній особі окремо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103429" y="1062054"/>
            <a:ext cx="1045328" cy="653803"/>
            <a:chOff x="10393136" y="1102367"/>
            <a:chExt cx="1296000" cy="451021"/>
          </a:xfrm>
        </p:grpSpPr>
        <p:pic>
          <p:nvPicPr>
            <p:cNvPr id="56" name="Рисунок 55"/>
            <p:cNvPicPr preferRelativeResize="0"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3136" y="1115166"/>
              <a:ext cx="432000" cy="432000"/>
            </a:xfrm>
            <a:prstGeom prst="rect">
              <a:avLst/>
            </a:prstGeom>
          </p:spPr>
        </p:pic>
        <p:pic>
          <p:nvPicPr>
            <p:cNvPr id="57" name="Рисунок 56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5136" y="1102367"/>
              <a:ext cx="432000" cy="431999"/>
            </a:xfrm>
            <a:prstGeom prst="rect">
              <a:avLst/>
            </a:prstGeom>
          </p:spPr>
        </p:pic>
        <p:pic>
          <p:nvPicPr>
            <p:cNvPr id="58" name="Рисунок 57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7136" y="1121388"/>
              <a:ext cx="432000" cy="432000"/>
            </a:xfrm>
            <a:prstGeom prst="rect">
              <a:avLst/>
            </a:prstGeom>
          </p:spPr>
        </p:pic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09772" y="0"/>
            <a:ext cx="538986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Скругленный прямоугольник 80"/>
          <p:cNvSpPr/>
          <p:nvPr/>
        </p:nvSpPr>
        <p:spPr bwMode="auto">
          <a:xfrm>
            <a:off x="7731579" y="3973202"/>
            <a:ext cx="4324298" cy="890812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Мінімальний поріг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прожиткових мінімумів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uk-UA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113 500 грн. </a:t>
            </a:r>
            <a:r>
              <a:rPr lang="uk-UA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– 124 050 грн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515100"/>
            <a:ext cx="12096000" cy="2861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 bwMode="auto">
          <a:xfrm>
            <a:off x="52758" y="557937"/>
            <a:ext cx="10805741" cy="27404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«Видатки та правочини суб’єкта декларування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1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Мінімальний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поріг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 прожиткових мінімумів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113 500 грн.         </a:t>
            </a:r>
            <a:r>
              <a:rPr lang="uk-U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рік – 124 050 грн</a:t>
            </a:r>
            <a:r>
              <a:rPr lang="uk-U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1126670" y="854068"/>
            <a:ext cx="9609365" cy="792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Зазначаються відомості про разові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правочини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 яких у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виникає або припиняється право власності, володіння чи користування,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нерухоме або рухоме майно, нематеріальні та інші активи, а також виникають фінансові зобов’язання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3" y="868045"/>
            <a:ext cx="1074457" cy="775714"/>
          </a:xfrm>
          <a:prstGeom prst="rect">
            <a:avLst/>
          </a:prstGeom>
        </p:spPr>
      </p:pic>
      <p:pic>
        <p:nvPicPr>
          <p:cNvPr id="74" name="Рисунок 7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932" y="557938"/>
            <a:ext cx="1201826" cy="2178264"/>
          </a:xfrm>
          <a:prstGeom prst="rect">
            <a:avLst/>
          </a:prstGeom>
          <a:solidFill>
            <a:schemeClr val="bg2">
              <a:alpha val="0"/>
            </a:schemeClr>
          </a:solidFill>
        </p:spPr>
      </p:pic>
      <p:sp>
        <p:nvSpPr>
          <p:cNvPr id="75" name="Скругленный прямоугольник 74"/>
          <p:cNvSpPr/>
          <p:nvPr/>
        </p:nvSpPr>
        <p:spPr bwMode="auto">
          <a:xfrm>
            <a:off x="158424" y="1692202"/>
            <a:ext cx="9883647" cy="104400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Правочини, які не спричинили видатку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відображаються </a:t>
            </a:r>
            <a:r>
              <a:rPr lang="uk-UA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сукупно </a:t>
            </a:r>
            <a:r>
              <a:rPr lang="uk-UA" sz="16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440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 предмета правочину перевищує поріг декларування;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44000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 вчинений у звітному періоді;</a:t>
            </a:r>
            <a:endParaRPr 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440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 декларування виникає або припиняється право, виникає фінансове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367" y="1856684"/>
            <a:ext cx="1017361" cy="784584"/>
          </a:xfrm>
          <a:prstGeom prst="rect">
            <a:avLst/>
          </a:prstGeom>
        </p:spPr>
      </p:pic>
      <p:sp>
        <p:nvSpPr>
          <p:cNvPr id="55" name="Скругленный прямоугольник 54"/>
          <p:cNvSpPr/>
          <p:nvPr/>
        </p:nvSpPr>
        <p:spPr bwMode="auto">
          <a:xfrm>
            <a:off x="10946932" y="2736202"/>
            <a:ext cx="1201826" cy="562169"/>
          </a:xfrm>
          <a:prstGeom prst="roundRect">
            <a:avLst/>
          </a:prstGeom>
          <a:solidFill>
            <a:srgbClr val="FF9999"/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ільки суб’єкт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 bwMode="auto">
          <a:xfrm>
            <a:off x="5100247" y="3403802"/>
            <a:ext cx="7048512" cy="30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«Входження суб’єкта декларування до керівних, ревізійних чи наглядових органів об’єднань, організацій, членство в таких об’єднаннях (організаціях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uk-UA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ЗАЗНАЧАЮТЬСЯ:	                       НЕ ЗАЗНАЧАЮТЬСЯ: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09772" y="0"/>
            <a:ext cx="538986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Скругленный прямоугольник 85"/>
          <p:cNvSpPr/>
          <p:nvPr/>
        </p:nvSpPr>
        <p:spPr bwMode="auto">
          <a:xfrm>
            <a:off x="5236758" y="4586586"/>
            <a:ext cx="2469139" cy="1703084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indent="-216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 об’єднання;</a:t>
            </a:r>
          </a:p>
          <a:p>
            <a:pPr indent="-216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 організації;</a:t>
            </a:r>
          </a:p>
          <a:p>
            <a:pPr indent="-21600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 об’єднання</a:t>
            </a:r>
            <a:endParaRPr lang="uk-UA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 bwMode="auto">
          <a:xfrm>
            <a:off x="7946966" y="4575573"/>
            <a:ext cx="4141961" cy="1729221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0" rIns="18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партії; релігійні організації; професійні спілки; ОСББ;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 органів місцевого самоврядування та їх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добровільні об’єднання; не громадські об’єднання юридичних осіб; органи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суддівського, прокурорського самоврядування</a:t>
            </a:r>
          </a:p>
        </p:txBody>
      </p:sp>
      <p:sp>
        <p:nvSpPr>
          <p:cNvPr id="88" name="Прямоугольник 87"/>
          <p:cNvSpPr/>
          <p:nvPr/>
        </p:nvSpPr>
        <p:spPr bwMode="auto">
          <a:xfrm>
            <a:off x="52757" y="3403800"/>
            <a:ext cx="5004000" cy="306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«Робота за 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сумісництвом суб’єкта декларування»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uk-UA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</p:txBody>
      </p:sp>
      <p:sp>
        <p:nvSpPr>
          <p:cNvPr id="85" name="Скругленный прямоугольник 84"/>
          <p:cNvSpPr/>
          <p:nvPr/>
        </p:nvSpPr>
        <p:spPr bwMode="auto">
          <a:xfrm>
            <a:off x="109363" y="4630588"/>
            <a:ext cx="4879016" cy="1771650"/>
          </a:xfrm>
          <a:prstGeom prst="roundRect">
            <a:avLst/>
          </a:prstGeom>
          <a:solidFill>
            <a:srgbClr val="FFFF99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Сумісництвом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вважається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виконання працівником, крім своєї основної, іншої регулярної оплачуваної 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умовах трудового договору (контракту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вільний від основної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роботи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 на тому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іншому підприємстві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 установі, організації або у громадянина (підприємця, приватної особи) за наймом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 bwMode="auto">
          <a:xfrm>
            <a:off x="109363" y="3994792"/>
            <a:ext cx="4879016" cy="579289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endParaRPr lang="uk-UA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розпочалась чи продовжувалась під час звітного періоду незалежно від тривалості</a:t>
            </a:r>
          </a:p>
          <a:p>
            <a:pPr lvl="0" algn="just"/>
            <a:endParaRPr lang="uk-UA" sz="1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 bwMode="auto">
          <a:xfrm>
            <a:off x="7837714" y="4284437"/>
            <a:ext cx="0" cy="2117801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1270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52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1621"/>
            <a:ext cx="12096000" cy="3596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ПОДАННЯ ПОВІДОМЛЕНЬ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759" y="547006"/>
            <a:ext cx="12096000" cy="5857690"/>
            <a:chOff x="52759" y="547006"/>
            <a:chExt cx="12096000" cy="5857690"/>
          </a:xfrm>
        </p:grpSpPr>
        <p:sp>
          <p:nvSpPr>
            <p:cNvPr id="98" name="Прямоугольник 97"/>
            <p:cNvSpPr/>
            <p:nvPr/>
          </p:nvSpPr>
          <p:spPr bwMode="auto">
            <a:xfrm>
              <a:off x="52759" y="547006"/>
              <a:ext cx="6030000" cy="515982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72000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ПОВІДОМЛЕННЯ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ctr"/>
              <a:r>
                <a:rPr lang="uk-UA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«про суттєві зміни в майновому стані»</a:t>
              </a:r>
            </a:p>
          </p:txBody>
        </p:sp>
        <p:sp>
          <p:nvSpPr>
            <p:cNvPr id="99" name="Прямоугольник 98"/>
            <p:cNvSpPr/>
            <p:nvPr/>
          </p:nvSpPr>
          <p:spPr bwMode="auto">
            <a:xfrm>
              <a:off x="6118759" y="547007"/>
              <a:ext cx="6030000" cy="515982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0" tIns="0" rIns="3600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ПОВІДОМЛЕННЯ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uk-UA" b="1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«про відкриття валютного рахунку в установі банку-нерезидента»</a:t>
              </a:r>
            </a:p>
          </p:txBody>
        </p:sp>
        <p:sp>
          <p:nvSpPr>
            <p:cNvPr id="100" name="Прямоугольник 99"/>
            <p:cNvSpPr/>
            <p:nvPr/>
          </p:nvSpPr>
          <p:spPr bwMode="auto">
            <a:xfrm>
              <a:off x="141387" y="1120547"/>
              <a:ext cx="5852743" cy="126750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64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разі суттєвої зміни у майновому стані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суб’єкта декларування,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саме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отримання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доходу, придбання майна або здійснення видатку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суму, яка перевищує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прожиткових мінімумів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суб’єкт декларування у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десятиденний строк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моменту отримання доходу, придбання майна або здійснення видатку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зобов’язаний повідомити про це Національне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агентство</a:t>
              </a:r>
              <a:endPara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 bwMode="auto">
            <a:xfrm>
              <a:off x="141386" y="2391454"/>
              <a:ext cx="5852743" cy="1127353"/>
            </a:xfrm>
            <a:prstGeom prst="rect">
              <a:avLst/>
            </a:prstGeom>
            <a:solidFill>
              <a:srgbClr val="99FF66">
                <a:alpha val="50000"/>
              </a:srgbClr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52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Інформування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суттєві зміни у майновому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стані </a:t>
              </a:r>
            </a:p>
            <a:p>
              <a:pPr algn="just"/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здійснюється особами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які займають відповідальне та особливо відповідальне становище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uk-UA" sz="12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uk-UA" sz="12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також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посади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пов’язані з високим рівнем корупційних ризиків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uk-UA" sz="1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категорія державної служби «А» та «Б</a:t>
              </a:r>
              <a:r>
                <a:rPr lang="uk-UA" sz="1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58" y="2465615"/>
              <a:ext cx="952291" cy="987878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</p:pic>
        <p:sp>
          <p:nvSpPr>
            <p:cNvPr id="103" name="Прямоугольник 102"/>
            <p:cNvSpPr/>
            <p:nvPr/>
          </p:nvSpPr>
          <p:spPr bwMode="auto">
            <a:xfrm>
              <a:off x="141383" y="3572229"/>
              <a:ext cx="5852743" cy="10153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36000" algn="ctr"/>
              <a:r>
                <a:rPr lang="uk-UA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ПОДАЄТЬСЯ</a:t>
              </a:r>
            </a:p>
            <a:p>
              <a:pPr marL="180000" indent="-252000" algn="just">
                <a:buFont typeface="Wingdings" panose="05000000000000000000" pitchFamily="2" charset="2"/>
                <a:buChar char="v"/>
              </a:pP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суб’єктами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декларування </a:t>
              </a:r>
              <a:r>
                <a:rPr lang="uk-UA" sz="1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категорії «В»</a:t>
              </a:r>
            </a:p>
            <a:p>
              <a:pPr marL="180000" indent="-252000" algn="just">
                <a:buFont typeface="Wingdings" panose="05000000000000000000" pitchFamily="2" charset="2"/>
                <a:buChar char="v"/>
              </a:pP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якщо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вартість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майна, набутого у власність,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відома</a:t>
              </a:r>
              <a:endPara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000" indent="-252000" algn="just">
                <a:buFont typeface="Wingdings" panose="05000000000000000000" pitchFamily="2" charset="2"/>
                <a:buChar char="v"/>
              </a:pP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разі припинення перебування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суб’єкта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відповідній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посаді</a:t>
              </a:r>
              <a:endPara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80000" indent="-252000" algn="just">
                <a:buFont typeface="Wingdings" panose="05000000000000000000" pitchFamily="2" charset="2"/>
                <a:buChar char="v"/>
              </a:pP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щодо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членів сім’ї</a:t>
              </a:r>
              <a:endPara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 bwMode="auto">
            <a:xfrm>
              <a:off x="141385" y="4608752"/>
              <a:ext cx="5852743" cy="4352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60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36000" algn="ctr"/>
              <a:r>
                <a:rPr lang="uk-UA" sz="1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Поріг подання повідомлення складає:</a:t>
              </a:r>
            </a:p>
            <a:p>
              <a:pPr marL="36000" algn="just"/>
              <a:r>
                <a:rPr lang="uk-UA" sz="16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рік - 124 050 грн.         </a:t>
              </a:r>
              <a:r>
                <a:rPr lang="uk-UA" sz="16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рік – 134 200 грн.</a:t>
              </a:r>
              <a:endPara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 bwMode="auto">
            <a:xfrm>
              <a:off x="141384" y="5044049"/>
              <a:ext cx="5852743" cy="54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1728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36000"/>
              <a:r>
                <a:rPr lang="uk-UA" sz="16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Інформація, внесена до повідомлення, має бути також відображена в декларації</a:t>
              </a:r>
              <a:endParaRPr lang="ru-RU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856" y="4609001"/>
              <a:ext cx="561872" cy="41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09728" y="4608751"/>
              <a:ext cx="561873" cy="41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Прямоугольник 107"/>
            <p:cNvSpPr/>
            <p:nvPr/>
          </p:nvSpPr>
          <p:spPr bwMode="auto">
            <a:xfrm>
              <a:off x="6207386" y="1123947"/>
              <a:ext cx="5852743" cy="15376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76000" tIns="0" rIns="288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разі відкриття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суб’єктом декларування або членом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сім’ї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валютного рахунка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установі банку-нерезидента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повідомляється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це Національне агентство у десятиденний строк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дня, коли суб’єкт декларування чи член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сім’ї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відкрив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валютний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рахунок, або з дня, коли суб’єкту декларування стало відомо або повинно було стати відомо про відкриття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валютного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рахунка членом сім’ї</a:t>
              </a:r>
              <a:endParaRPr lang="uk-UA" sz="1400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552" y="783771"/>
              <a:ext cx="1294048" cy="1755321"/>
            </a:xfrm>
            <a:prstGeom prst="rect">
              <a:avLst/>
            </a:prstGeom>
            <a:ln w="6350">
              <a:solidFill>
                <a:schemeClr val="bg2"/>
              </a:solidFill>
              <a:prstDash val="sysDot"/>
            </a:ln>
          </p:spPr>
        </p:pic>
        <p:sp>
          <p:nvSpPr>
            <p:cNvPr id="110" name="Прямоугольник 109"/>
            <p:cNvSpPr/>
            <p:nvPr/>
          </p:nvSpPr>
          <p:spPr bwMode="auto">
            <a:xfrm>
              <a:off x="6207385" y="2719742"/>
              <a:ext cx="5852743" cy="925966"/>
            </a:xfrm>
            <a:prstGeom prst="rect">
              <a:avLst/>
            </a:prstGeom>
            <a:solidFill>
              <a:srgbClr val="99FF66">
                <a:alpha val="50000"/>
              </a:srgbClr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152000" tIns="0" rIns="1152000" bIns="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Інформування</a:t>
              </a:r>
              <a:r>
                <a:rPr lang="uk-UA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 відкриття валютного рахунку в установі банку-нерезидента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дійснюється </a:t>
              </a:r>
              <a:r>
                <a:rPr lang="uk-UA" sz="1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усіма суб’єктами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декларування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стосовно себе та членів сім’ї </a:t>
              </a:r>
            </a:p>
          </p:txBody>
        </p:sp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3932" y="2789478"/>
              <a:ext cx="952291" cy="782752"/>
            </a:xfrm>
            <a:prstGeom prst="rect">
              <a:avLst/>
            </a:prstGeom>
            <a:solidFill>
              <a:schemeClr val="bg2">
                <a:alpha val="0"/>
              </a:schemeClr>
            </a:solidFill>
          </p:spPr>
        </p:pic>
        <p:pic>
          <p:nvPicPr>
            <p:cNvPr id="112" name="Рисунок 111"/>
            <p:cNvPicPr preferRelativeResize="0"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6517" y="2789478"/>
              <a:ext cx="954000" cy="782752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113" name="Прямоугольник 112"/>
            <p:cNvSpPr/>
            <p:nvPr/>
          </p:nvSpPr>
          <p:spPr bwMode="auto">
            <a:xfrm>
              <a:off x="6207387" y="3645708"/>
              <a:ext cx="5852743" cy="18837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36000" bIns="0" numCol="1" rtlCol="0" anchor="ctr" anchorCtr="0" compatLnSpc="1">
              <a:prstTxWarp prst="textNoShape">
                <a:avLst/>
              </a:prstTxWarp>
            </a:bodyPr>
            <a:lstStyle/>
            <a:p>
              <a:pPr marL="36000" algn="ctr">
                <a:spcAft>
                  <a:spcPts val="300"/>
                </a:spcAft>
              </a:pPr>
              <a:r>
                <a:rPr lang="uk-UA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ОДНЕ ПОВІДОМЛЕННЯ</a:t>
              </a:r>
            </a:p>
            <a:p>
              <a:pPr marL="252000" indent="-252000" algn="just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відкрито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один день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декілька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валютних рахунків в одній установі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банку-нерезидента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однією особою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(суб’єктом або членом сім’ї)</a:t>
              </a:r>
            </a:p>
            <a:p>
              <a:pPr algn="ctr"/>
              <a:r>
                <a:rPr lang="uk-UA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ОКРЕМІ ПОВІДОМЛЕННЯ</a:t>
              </a: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ідкрито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валютні рахунки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різних установах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банків-нерезидентів </a:t>
              </a: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однією особою </a:t>
              </a:r>
              <a:r>
                <a:rPr lang="uk-UA" sz="1400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(суб’єктом або членом сім’ї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285750" indent="-285750" algn="just">
                <a:buFont typeface="Wingdings" panose="05000000000000000000" pitchFamily="2" charset="2"/>
                <a:buChar char="v"/>
              </a:pPr>
              <a:r>
                <a:rPr lang="uk-UA" sz="14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r>
                <a:rPr lang="uk-UA" sz="14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алютні рахунки відкриті різними особами </a:t>
              </a:r>
              <a:r>
                <a:rPr lang="uk-UA" sz="14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(суб’єктом та членами сім’ї)</a:t>
              </a:r>
              <a:endParaRPr 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 bwMode="auto">
            <a:xfrm>
              <a:off x="52759" y="5784210"/>
              <a:ext cx="12096000" cy="62048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1476000" bIns="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dirty="0">
                  <a:solidFill>
                    <a:srgbClr val="002060"/>
                  </a:solidFill>
                  <a:latin typeface="Monotype Corsiva" panose="03010101010201010101" pitchFamily="66" charset="0"/>
                  <a:cs typeface="Times New Roman" pitchFamily="18" charset="0"/>
                </a:rPr>
                <a:t>Повідомлення подаються в електронній формі незалежно від перебування суб’єкта декларування в Україні чи за її межами</a:t>
              </a:r>
            </a:p>
            <a:p>
              <a:pPr algn="r"/>
              <a:r>
                <a:rPr lang="uk-UA" dirty="0">
                  <a:solidFill>
                    <a:srgbClr val="002060"/>
                  </a:solidFill>
                  <a:latin typeface="Monotype Corsiva" panose="03010101010201010101" pitchFamily="66" charset="0"/>
                  <a:cs typeface="Times New Roman" pitchFamily="18" charset="0"/>
                </a:rPr>
                <a:t>Внесення виправлень в повідомлення не передбачено</a:t>
              </a:r>
            </a:p>
          </p:txBody>
        </p:sp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8730" y="5820888"/>
              <a:ext cx="1348587" cy="547129"/>
            </a:xfrm>
            <a:prstGeom prst="rect">
              <a:avLst/>
            </a:prstGeom>
          </p:spPr>
        </p:pic>
      </p:grp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609772" y="0"/>
            <a:ext cx="538986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Рисунок 1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39" y="5112321"/>
            <a:ext cx="154828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384471"/>
            <a:ext cx="12096000" cy="4167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ДОПОМІЖНІ ЗАСОБИ ДЛЯ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5" name="Рисунок 24" descr="E:\1\dani_dlya_deklaratsii-_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44499"/>
            <a:ext cx="6719208" cy="317030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 bwMode="auto">
          <a:xfrm>
            <a:off x="52759" y="477022"/>
            <a:ext cx="12096000" cy="432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запустило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Реєстрі декларацій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спеціальну функцію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000" b="1" dirty="0">
                <a:solidFill>
                  <a:srgbClr val="00B0F0"/>
                </a:solidFill>
                <a:latin typeface="Bookman Old Style" panose="02050604050505020204" pitchFamily="18" charset="0"/>
                <a:cs typeface="Times New Roman" pitchFamily="18" charset="0"/>
              </a:rPr>
              <a:t>«Дані для декларації»</a:t>
            </a:r>
            <a:endParaRPr lang="ru-RU" sz="2000" b="1" dirty="0">
              <a:solidFill>
                <a:srgbClr val="00B0F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2760" y="956431"/>
            <a:ext cx="2600634" cy="315837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Функція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дозволяє дізнатися інформацію про об’єкти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нерухомості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незавершеного 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будівництва 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транспортні </a:t>
            </a:r>
            <a:r>
              <a:rPr lang="uk-UA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засоби, </a:t>
            </a:r>
            <a:endParaRPr lang="uk-UA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300"/>
              </a:spcAft>
            </a:pPr>
            <a:r>
              <a:rPr lang="uk-UA" sz="12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які належать або належали декларанту або які він успадкував, </a:t>
            </a:r>
          </a:p>
          <a:p>
            <a:pPr algn="just">
              <a:spcAft>
                <a:spcPts val="60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також </a:t>
            </a:r>
            <a:r>
              <a:rPr lang="uk-UA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доходи та наявні обтяження, </a:t>
            </a:r>
          </a:p>
          <a:p>
            <a:pPr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які наявні в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реєстрах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9527721" y="944500"/>
            <a:ext cx="2621035" cy="26069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Дані для декларації»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допоміжна функція,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довідка про власність.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скориставшись функцією, ви не отримали повного витягу про вашу власність, у декларації все одно необхідно зазначати дані про все ваше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2760" y="4190162"/>
            <a:ext cx="78666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вказана у “</a:t>
            </a:r>
            <a:r>
              <a:rPr lang="uk-UA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Даних для декларації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отримана в результаті порівняння даних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вашій вже поданій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із даними в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інших державних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реєстрах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Таке порівняння здійснюється автоматизовано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9527723" y="3624944"/>
            <a:ext cx="2621035" cy="142921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Дані можна отримати лише щодо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доходів, власності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та обтяжень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суб’єкта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декларування. </a:t>
            </a:r>
            <a:endParaRPr lang="en-US" sz="1500" b="1" dirty="0" smtClean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marL="252000" algn="ctr"/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  Інформація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про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доходи, власність чи </a:t>
            </a:r>
            <a:r>
              <a:rPr lang="uk-UA" sz="15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обтяження членів сім’ї </a:t>
            </a:r>
            <a:r>
              <a:rPr lang="uk-UA" sz="15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 не доступна</a:t>
            </a:r>
            <a:endParaRPr lang="ru-RU" sz="15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82" y="4190162"/>
            <a:ext cx="1994805" cy="83087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 bwMode="auto">
          <a:xfrm>
            <a:off x="52759" y="5119007"/>
            <a:ext cx="12095999" cy="1224000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24000" tIns="0" rIns="72000" bIns="72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НАЗК покращило Реєстр декларацій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 </a:t>
            </a:r>
            <a:r>
              <a:rPr lang="uk-UA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чернетку можна зберігати, навіть якщо в ній є логічні </a:t>
            </a:r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 можете зберегти вже заповнену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частинку коли вам зручно та продовжити заповнювати декларацію з місця, на якому зупинилися. При цьому як і раніше подати декларацію, у якій є логічні помилки декларант не зможе 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5176157"/>
            <a:ext cx="1983922" cy="10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1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</a:t>
            </a: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КОНТРОЛЬ В УМОВАХ ВОЄННОГО СТАНУ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515100"/>
            <a:ext cx="12096000" cy="2861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ЗАКОНОДАВЧА БАЗА</a:t>
            </a:r>
            <a:r>
              <a:rPr lang="en-US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та РОЗ’ЯСНЕННЯ НАЗК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2761" y="493639"/>
            <a:ext cx="6119441" cy="612000"/>
          </a:xfrm>
          <a:prstGeom prst="rect">
            <a:avLst/>
          </a:prstGeom>
          <a:gradFill flip="none" rotWithShape="1">
            <a:gsLst>
              <a:gs pos="54000">
                <a:schemeClr val="bg1"/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  <a:gs pos="63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1548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лютого 2022 року на нашу країну віроломно напав російський агресор та розв’язав жахітну війну, </a:t>
            </a:r>
            <a:r>
              <a:rPr lang="uk-UA" sz="1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яка триває донині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2" y="538639"/>
            <a:ext cx="120313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 bwMode="auto">
          <a:xfrm>
            <a:off x="6229352" y="493639"/>
            <a:ext cx="5919407" cy="61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6000" tIns="0" rIns="288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Указом Президента України від 24.02.2022 № 64/2022, затвердженим Законом України від 24.02.2022 № 2102-ІХ (</a:t>
            </a:r>
            <a:r>
              <a:rPr lang="uk-UA" sz="1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подовжено до 19.02.2023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996" y="538638"/>
            <a:ext cx="105486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 bwMode="auto">
          <a:xfrm>
            <a:off x="52761" y="1137626"/>
            <a:ext cx="5365812" cy="275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548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Особи, які претендують на зайняття посад державної  служби, у період дії</a:t>
            </a:r>
            <a:r>
              <a:rPr lang="en-US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воєнного</a:t>
            </a:r>
            <a:r>
              <a:rPr lang="en-US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стану не подають декларацію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передбачену Законом України «Про запобігання корупції». </a:t>
            </a:r>
          </a:p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такої декларації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передбачено протягом трьох місяців після припинення чи скасування воєнного стану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у разі якщо такі документи не були подані раніше.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нутый угол 29"/>
          <p:cNvSpPr/>
          <p:nvPr/>
        </p:nvSpPr>
        <p:spPr bwMode="auto">
          <a:xfrm>
            <a:off x="110954" y="1205006"/>
            <a:ext cx="1376901" cy="2556000"/>
          </a:xfrm>
          <a:prstGeom prst="foldedCorner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Закон України</a:t>
            </a:r>
            <a:r>
              <a:rPr lang="uk-UA" sz="1400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 </a:t>
            </a:r>
            <a:endParaRPr lang="uk-UA" sz="1400" dirty="0" smtClean="0">
              <a:solidFill>
                <a:schemeClr val="bg2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ctr"/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№ </a:t>
            </a:r>
            <a:r>
              <a:rPr lang="uk-UA" sz="1400" b="1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389-</a:t>
            </a:r>
            <a:r>
              <a:rPr lang="en-US" sz="1400" b="1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V</a:t>
            </a:r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ІІІ </a:t>
            </a:r>
          </a:p>
          <a:p>
            <a:pPr algn="ctr"/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від </a:t>
            </a:r>
            <a:r>
              <a:rPr lang="uk-UA" sz="1400" b="1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12.05.2015 </a:t>
            </a:r>
            <a:endParaRPr lang="uk-UA" sz="1400" b="1" dirty="0" smtClean="0">
              <a:solidFill>
                <a:schemeClr val="bg2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ctr"/>
            <a:r>
              <a:rPr lang="uk-UA" sz="1200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«Про правовий </a:t>
            </a:r>
            <a:r>
              <a:rPr lang="uk-UA" sz="1200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режим воєнного стану» </a:t>
            </a:r>
            <a:endParaRPr lang="uk-UA" sz="1200" dirty="0" smtClean="0">
              <a:solidFill>
                <a:schemeClr val="bg2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ctr"/>
            <a:r>
              <a:rPr lang="uk-UA" sz="1200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(</a:t>
            </a:r>
            <a:r>
              <a:rPr lang="uk-UA" sz="1200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із змінами, </a:t>
            </a:r>
            <a:r>
              <a:rPr lang="uk-UA" sz="1200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внесеними </a:t>
            </a:r>
            <a:r>
              <a:rPr lang="uk-UA" sz="1200" b="1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Законом України </a:t>
            </a:r>
            <a:endParaRPr lang="uk-UA" sz="1200" b="1" dirty="0" smtClean="0">
              <a:solidFill>
                <a:schemeClr val="bg2"/>
              </a:solidFill>
              <a:latin typeface="Candara" panose="020E0502030303020204" pitchFamily="34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№ 2259-ІХ від 12.05.2022</a:t>
            </a:r>
            <a:r>
              <a:rPr lang="uk-UA" sz="1200" dirty="0">
                <a:solidFill>
                  <a:schemeClr val="bg2"/>
                </a:solidFill>
                <a:latin typeface="Candara" panose="020E0502030303020204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442314" y="1137626"/>
            <a:ext cx="6706443" cy="275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728000" tIns="0" rIns="72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Суб'єкт декларування зобов’язаний подати:</a:t>
            </a:r>
          </a:p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декларацію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особи, уповноваженої на виконання функцій держави або місцевого самоврядування, кінцевий строк подання якої припадає на період дії воєнного стану;</a:t>
            </a:r>
          </a:p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про суттєві зміни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майновому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стані та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про відкриття валютного рахунку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установі банку-нерезидента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підстави для подання яких виникли у період дії воєнного стану,</a:t>
            </a:r>
            <a:endParaRPr lang="uk-UA" sz="16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протягом дев’яноста календарних днів з дня припинення чи скасування воєнного стану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нутый угол 33"/>
          <p:cNvSpPr/>
          <p:nvPr/>
        </p:nvSpPr>
        <p:spPr bwMode="auto">
          <a:xfrm>
            <a:off x="5491282" y="1205007"/>
            <a:ext cx="1556766" cy="2556000"/>
          </a:xfrm>
          <a:prstGeom prst="foldedCorner">
            <a:avLst>
              <a:gd name="adj" fmla="val 11549"/>
            </a:avLst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0" rIns="18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Закон України</a:t>
            </a:r>
            <a:r>
              <a:rPr lang="uk-UA" sz="1400" dirty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№ 2</a:t>
            </a:r>
            <a:r>
              <a:rPr lang="en-US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381</a:t>
            </a:r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-ІХ від 0</a:t>
            </a:r>
            <a:r>
              <a:rPr lang="en-US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8</a:t>
            </a:r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.0</a:t>
            </a:r>
            <a:r>
              <a:rPr lang="en-US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7</a:t>
            </a:r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.2022 </a:t>
            </a:r>
          </a:p>
          <a:p>
            <a:pPr algn="ctr"/>
            <a:r>
              <a:rPr lang="uk-UA" sz="1200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«Про внесення змін до Закону України "Про запобігання корупції" щодо особливостей застосування законодавства у сфері запобігання корупції в умовах воєнного стану» (</a:t>
            </a:r>
            <a:r>
              <a:rPr lang="uk-UA" sz="12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набрав чинності 03.08.2022</a:t>
            </a:r>
            <a:r>
              <a:rPr lang="uk-UA" sz="1200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Загнутый угол 34"/>
          <p:cNvSpPr/>
          <p:nvPr/>
        </p:nvSpPr>
        <p:spPr bwMode="auto">
          <a:xfrm>
            <a:off x="37723" y="4410150"/>
            <a:ext cx="4104000" cy="2070000"/>
          </a:xfrm>
          <a:prstGeom prst="foldedCorner">
            <a:avLst>
              <a:gd name="adj" fmla="val 14208"/>
            </a:avLst>
          </a:prstGeom>
          <a:solidFill>
            <a:srgbClr val="FFFFD9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 № 2 від 28.02.2022</a:t>
            </a:r>
            <a:r>
              <a:rPr lang="uk-UA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-10800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 декларування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подання </a:t>
            </a:r>
            <a:endParaRPr lang="uk-UA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повідомлень про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суттєві зміни в майновому стані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майна </a:t>
            </a:r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algn="just"/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коштів, отриманих </a:t>
            </a: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24.02.2022 для допомоги </a:t>
            </a: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</a:t>
            </a:r>
            <a:r>
              <a:rPr lang="uk-UA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08000" algn="just"/>
            <a:r>
              <a:rPr lang="uk-UA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оборони України та(або) особам, які постраждали в наслідок агресії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 федерації</a:t>
            </a:r>
          </a:p>
          <a:p>
            <a:pPr marL="108000" indent="-10800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 подання щорічної декларації у 2022 році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строку подання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про суттєві зміни в майновому стані</a:t>
            </a:r>
          </a:p>
          <a:p>
            <a:pPr marL="108000" indent="-10800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рухомого ворожого майна, </a:t>
            </a:r>
            <a:endParaRPr lang="uk-UA" sz="1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здобутого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бою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оборони Української </a:t>
            </a:r>
            <a:r>
              <a:rPr lang="uk-UA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endParaRPr 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Загнутый угол 35"/>
          <p:cNvSpPr/>
          <p:nvPr/>
        </p:nvSpPr>
        <p:spPr bwMode="auto">
          <a:xfrm>
            <a:off x="5264986" y="3951514"/>
            <a:ext cx="6883772" cy="633234"/>
          </a:xfrm>
          <a:prstGeom prst="foldedCorner">
            <a:avLst>
              <a:gd name="adj" fmla="val 50000"/>
            </a:avLst>
          </a:prstGeom>
          <a:solidFill>
            <a:srgbClr val="FFFFD9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252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 № 3 від 01.03.2022</a:t>
            </a:r>
            <a:r>
              <a:rPr lang="uk-UA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припинення воєнного стану кандидати на 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відповідні </a:t>
            </a: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посади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можуть не подавати </a:t>
            </a:r>
          </a:p>
          <a:p>
            <a:pPr algn="ctr"/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 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«кандидат на посаду» </a:t>
            </a: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відповідно </a:t>
            </a: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спеціальна перевірка проводитись не буде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нутый угол 39"/>
          <p:cNvSpPr/>
          <p:nvPr/>
        </p:nvSpPr>
        <p:spPr bwMode="auto">
          <a:xfrm>
            <a:off x="4155621" y="4614446"/>
            <a:ext cx="8002315" cy="1385762"/>
          </a:xfrm>
          <a:prstGeom prst="foldedCorner">
            <a:avLst>
              <a:gd name="adj" fmla="val 16772"/>
            </a:avLst>
          </a:prstGeom>
          <a:solidFill>
            <a:srgbClr val="FFFFD9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 № 4 від 07.03.2022</a:t>
            </a:r>
            <a:r>
              <a:rPr lang="uk-UA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20000" indent="-17145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строків подання декларацій, повідомлень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суттєві зміни в майновому стані та відкриття валютного рахунку в установі банку-нерезидента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 повідомлень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суттєві зміни в майновому стані та відкриття валютного рахунку в установі банку-нерезидента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знищеного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бойових дій під час збройної агресії російської федерації проти України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майна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uk-UA" sz="1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1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перевірок </a:t>
            </a:r>
            <a:r>
              <a:rPr lang="uk-UA" sz="1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декларацій</a:t>
            </a:r>
          </a:p>
        </p:txBody>
      </p:sp>
      <p:sp>
        <p:nvSpPr>
          <p:cNvPr id="41" name="Загнутый угол 40"/>
          <p:cNvSpPr/>
          <p:nvPr/>
        </p:nvSpPr>
        <p:spPr bwMode="auto">
          <a:xfrm>
            <a:off x="4155621" y="6033407"/>
            <a:ext cx="7993136" cy="446743"/>
          </a:xfrm>
          <a:prstGeom prst="foldedCorner">
            <a:avLst>
              <a:gd name="adj" fmla="val 50000"/>
            </a:avLst>
          </a:prstGeom>
          <a:solidFill>
            <a:srgbClr val="FFFFD9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Роз’яснення № 7 від 12.05.2022</a:t>
            </a:r>
            <a:r>
              <a:rPr lang="uk-UA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спеціальна перевірка 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стосовно </a:t>
            </a: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кандидатів </a:t>
            </a: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може бути розпочата </a:t>
            </a:r>
            <a:r>
              <a:rPr lang="uk-UA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після скасування дії воєнного стану</a:t>
            </a:r>
            <a:endParaRPr lang="uk-UA" sz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9" y="3951514"/>
            <a:ext cx="388612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 preferRelativeResize="0">
            <a:picLocks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71" y="3951513"/>
            <a:ext cx="1376901" cy="1224000"/>
          </a:xfrm>
          <a:prstGeom prst="rect">
            <a:avLst/>
          </a:prstGeom>
          <a:noFill/>
          <a:ln w="25400" cmpd="thickThin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1248" y="81022"/>
            <a:ext cx="12059508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</a:t>
            </a: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КОНТРОЛЬ В УМОВАХ ВОЄННОГО СТАНУ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1247" y="6457950"/>
            <a:ext cx="12059507" cy="3432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СТРОКИ ПОДАННЯ ДЕКЛАРАЦІЙ та ПОВІДОМЛЕНЬ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70760" y="533778"/>
            <a:ext cx="12060000" cy="9602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234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Обов’язок подання будь-якої декларацій або повідомлення перенесено на </a:t>
            </a:r>
          </a:p>
          <a:p>
            <a:pPr marL="234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строк </a:t>
            </a:r>
            <a:r>
              <a:rPr lang="uk-UA" sz="16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протягом 90 днів з дня припинення чи скасування воєнного стану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Вертикальный свиток 44"/>
          <p:cNvSpPr/>
          <p:nvPr/>
        </p:nvSpPr>
        <p:spPr bwMode="auto">
          <a:xfrm>
            <a:off x="70762" y="598423"/>
            <a:ext cx="2264224" cy="830996"/>
          </a:xfrm>
          <a:prstGeom prst="verticalScroll">
            <a:avLst/>
          </a:prstGeom>
          <a:solidFill>
            <a:srgbClr val="CCFFCC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Закон України </a:t>
            </a:r>
          </a:p>
          <a:p>
            <a:pPr algn="ctr"/>
            <a:r>
              <a:rPr lang="uk-UA" sz="1600" b="1" dirty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№ </a:t>
            </a:r>
            <a:r>
              <a:rPr lang="uk-UA" sz="16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2381-ІХ </a:t>
            </a:r>
            <a:endParaRPr lang="uk-UA" sz="1600" b="1" dirty="0">
              <a:solidFill>
                <a:schemeClr val="bg2"/>
              </a:solidFill>
              <a:latin typeface="Candara" panose="020E0502030303020204" pitchFamily="34" charset="0"/>
              <a:ea typeface="SimSun" panose="02010600030101010101" pitchFamily="2" charset="-122"/>
              <a:cs typeface="Times New Roman" pitchFamily="18" charset="0"/>
            </a:endParaRPr>
          </a:p>
          <a:p>
            <a:pPr algn="ctr"/>
            <a:r>
              <a:rPr lang="uk-UA" sz="1600" b="1" dirty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від </a:t>
            </a:r>
            <a:r>
              <a:rPr lang="uk-UA" sz="16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08.07.2022</a:t>
            </a:r>
            <a:r>
              <a:rPr lang="uk-UA" sz="1400" b="1" dirty="0" smtClean="0">
                <a:solidFill>
                  <a:schemeClr val="bg2"/>
                </a:solidFill>
                <a:latin typeface="Candara" panose="020E0502030303020204" pitchFamily="34" charset="0"/>
                <a:ea typeface="SimSun" panose="02010600030101010101" pitchFamily="2" charset="-122"/>
                <a:cs typeface="Times New Roman" pitchFamily="18" charset="0"/>
              </a:rPr>
              <a:t> </a:t>
            </a:r>
            <a:endParaRPr lang="uk-UA" sz="1400" b="1" dirty="0">
              <a:solidFill>
                <a:schemeClr val="bg2"/>
              </a:solidFill>
              <a:latin typeface="Candara" panose="020E0502030303020204" pitchFamily="34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46" name="Загнутый угол 45"/>
          <p:cNvSpPr/>
          <p:nvPr/>
        </p:nvSpPr>
        <p:spPr bwMode="auto">
          <a:xfrm>
            <a:off x="70762" y="1567549"/>
            <a:ext cx="2790000" cy="1714498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«ДЕКЛАРАЦІЯ</a:t>
            </a:r>
            <a:r>
              <a:rPr lang="en-US" b="1" dirty="0" smtClean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uk-UA" b="1" dirty="0" smtClean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ЩОРІЧНА»</a:t>
            </a:r>
          </a:p>
          <a:p>
            <a:pPr algn="ctr">
              <a:spcAft>
                <a:spcPts val="120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(з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будь-якою позначкою)</a:t>
            </a:r>
          </a:p>
          <a:p>
            <a:pPr lvl="0" algn="ctr"/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2021 рік охоплює звітний рік (період з 01.01.2021 по 31.12.2021) та містить інформацію станом на 31 грудня звітного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7" name="Загнутый угол 46"/>
          <p:cNvSpPr/>
          <p:nvPr/>
        </p:nvSpPr>
        <p:spPr bwMode="auto">
          <a:xfrm>
            <a:off x="2873829" y="1567548"/>
            <a:ext cx="3942000" cy="1714497"/>
          </a:xfrm>
          <a:prstGeom prst="foldedCorner">
            <a:avLst>
              <a:gd name="adj" fmla="val 19478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«ДЕКЛАРАЦІЯ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uk-UA" b="1" dirty="0" smtClean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ПРИ ЗВІЛЬНЕННІ»</a:t>
            </a:r>
          </a:p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(якщо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звільнення відбулось під час дії воєнного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стану)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період, який не був охоплений раніше поданими деклараціями, та містить інформацію станом на останні день такого періоду, яким є останній день здійснення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  <a:ea typeface="SimSun" panose="02010600030101010101" pitchFamily="2" charset="-122"/>
            </a:endParaRPr>
          </a:p>
        </p:txBody>
      </p:sp>
      <p:sp>
        <p:nvSpPr>
          <p:cNvPr id="48" name="Загнутый угол 47"/>
          <p:cNvSpPr/>
          <p:nvPr/>
        </p:nvSpPr>
        <p:spPr bwMode="auto">
          <a:xfrm>
            <a:off x="6833829" y="1567552"/>
            <a:ext cx="3126600" cy="1714496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36000" rIns="1800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«ДЕКЛАРАЦІЯ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uk-UA" b="1" dirty="0" smtClean="0">
                <a:solidFill>
                  <a:srgbClr val="00B0F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КАНДИДАТА»</a:t>
            </a:r>
          </a:p>
          <a:p>
            <a:pPr lvl="0" algn="ctr"/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(особу призначено 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посаду у період дії воєнного </a:t>
            </a:r>
            <a:r>
              <a:rPr lang="uk-UA" b="1" dirty="0" smtClean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стану)</a:t>
            </a:r>
            <a:endParaRPr lang="ru-RU" b="1" dirty="0">
              <a:solidFill>
                <a:schemeClr val="bg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рік, що передує року в якому призначено на посаду (</a:t>
            </a:r>
            <a:r>
              <a:rPr lang="uk-UA" sz="1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2021 рік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), у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разі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такі документи не були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подані раніше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10026028" y="1583876"/>
            <a:ext cx="2113180" cy="2392130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72000" rIns="36000" bIns="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endParaRPr lang="uk-UA" sz="1100" b="1" dirty="0" smtClean="0">
              <a:solidFill>
                <a:schemeClr val="bg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lvl="0" algn="ctr"/>
            <a:endParaRPr lang="uk-UA" sz="1100" b="1" dirty="0">
              <a:solidFill>
                <a:schemeClr val="bg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lvl="0" algn="ctr"/>
            <a:endParaRPr lang="uk-UA" sz="1100" b="1" dirty="0" smtClean="0">
              <a:solidFill>
                <a:schemeClr val="bg2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lvl="0" algn="ctr"/>
            <a:r>
              <a:rPr lang="uk-UA" sz="1400" b="1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Під час заповнення та направлення декларацій до НАЗК потрібно </a:t>
            </a:r>
          </a:p>
          <a:p>
            <a:pPr lvl="0" algn="ctr"/>
            <a:r>
              <a:rPr lang="uk-UA" sz="1400" b="1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дотримуватись черговості їх подання відповідно до законодавства</a:t>
            </a: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028" y="1689443"/>
            <a:ext cx="1779812" cy="46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1" name="Прямоугольник 1"/>
          <p:cNvSpPr/>
          <p:nvPr/>
        </p:nvSpPr>
        <p:spPr bwMode="auto">
          <a:xfrm>
            <a:off x="726906" y="3331031"/>
            <a:ext cx="9241972" cy="644975"/>
          </a:xfrm>
          <a:prstGeom prst="rect">
            <a:avLst/>
          </a:prstGeom>
          <a:gradFill flip="none" rotWithShape="1">
            <a:gsLst>
              <a:gs pos="69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Приклад:</a:t>
            </a:r>
            <a:r>
              <a:rPr lang="uk-UA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Воєнний стан скасовано (припинено) 19.02.2023. </a:t>
            </a:r>
          </a:p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Будь-які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або повідомлення мають бути подані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період з 20.02.2023 до 20.05.2023 включно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C:\Работа\максим\ДЕКЛАРУВАННЯ\2022\Презентации\1\секундомер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0" y="3322866"/>
            <a:ext cx="647695" cy="654728"/>
          </a:xfrm>
          <a:prstGeom prst="rect">
            <a:avLst/>
          </a:prstGeom>
          <a:noFill/>
          <a:ln cmpd="sng">
            <a:solidFill>
              <a:schemeClr val="bg2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Загнутый угол 52"/>
          <p:cNvSpPr/>
          <p:nvPr/>
        </p:nvSpPr>
        <p:spPr bwMode="auto">
          <a:xfrm>
            <a:off x="70760" y="4072420"/>
            <a:ext cx="6012000" cy="1536444"/>
          </a:xfrm>
          <a:prstGeom prst="foldedCorner">
            <a:avLst/>
          </a:prstGeom>
          <a:solidFill>
            <a:srgbClr val="FFFFD9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ПОВІДОМЛЕННЯ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rgbClr val="C0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«про суттєві зміни в майновому стані»</a:t>
            </a:r>
          </a:p>
          <a:p>
            <a:pPr lvl="0" algn="ctr"/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якщо такий обов’язок виник під час дії воєнного стану</a:t>
            </a:r>
            <a:r>
              <a:rPr kumimoji="0" lang="uk-UA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кожним фактом отримання доходу, придбання майна або здійснення видатку</a:t>
            </a:r>
            <a:r>
              <a:rPr lang="en-US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суму, яка перевищу 50 прожиткових мінімумів, подається окреме повідомлення</a:t>
            </a:r>
            <a:endParaRPr lang="ru-RU" sz="1400" dirty="0"/>
          </a:p>
        </p:txBody>
      </p:sp>
      <p:sp>
        <p:nvSpPr>
          <p:cNvPr id="54" name="Загнутый угол 53"/>
          <p:cNvSpPr/>
          <p:nvPr/>
        </p:nvSpPr>
        <p:spPr bwMode="auto">
          <a:xfrm>
            <a:off x="6122853" y="4072420"/>
            <a:ext cx="6012000" cy="1536444"/>
          </a:xfrm>
          <a:prstGeom prst="foldedCorner">
            <a:avLst/>
          </a:prstGeom>
          <a:solidFill>
            <a:srgbClr val="FFFFD9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ПОВІДОМЛЕННЯ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«про відкриття валютного рахунку в установі банку-нерезидента»</a:t>
            </a:r>
          </a:p>
          <a:p>
            <a:pPr algn="ctr"/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(якщо такий обов’язок виник під час дії воєнного стану)</a:t>
            </a:r>
            <a:endParaRPr kumimoji="0" lang="uk-UA" b="1" i="0" u="none" strike="noStrike" cap="none" normalizeH="0" dirty="0" smtClean="0">
              <a:ln>
                <a:noFill/>
              </a:ln>
              <a:solidFill>
                <a:schemeClr val="bg2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/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валютні рахунки відкриті як суб’єктом декларування, так і членом сім’ї, або відкриті в різних установах банку-нерезидента, подаються окремі повідомлення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71248" y="5692050"/>
            <a:ext cx="12059512" cy="720000"/>
          </a:xfrm>
          <a:prstGeom prst="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z="1500" b="1" i="1" dirty="0" smtClean="0">
                <a:solidFill>
                  <a:schemeClr val="bg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Особи, які не мають фізичної можливості протягом трьох місяців після припинення чи  скасування  воєнного  стану  або  стану  війни  подати документи у</a:t>
            </a:r>
          </a:p>
          <a:p>
            <a:pPr lvl="0"/>
            <a:r>
              <a:rPr lang="uk-UA" sz="1500" b="1" i="1" dirty="0" smtClean="0">
                <a:solidFill>
                  <a:schemeClr val="bg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зв’язку  з  безпосередніми наслідками їх участі у бойових діях, </a:t>
            </a:r>
            <a:r>
              <a:rPr lang="uk-UA" sz="1500" b="1" i="1" u="sng" dirty="0" smtClean="0">
                <a:solidFill>
                  <a:schemeClr val="bg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подають</a:t>
            </a:r>
            <a:r>
              <a:rPr lang="uk-UA" sz="1500" b="1" i="1" dirty="0" smtClean="0">
                <a:solidFill>
                  <a:schemeClr val="bg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  їх </a:t>
            </a:r>
            <a:r>
              <a:rPr lang="uk-UA" sz="1500" b="1" i="1" u="sng" dirty="0" smtClean="0">
                <a:solidFill>
                  <a:schemeClr val="bg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протягом одного місяця з дня закінчення таких наслідків</a:t>
            </a:r>
            <a:r>
              <a:rPr lang="uk-UA" sz="1500" b="1" dirty="0">
                <a:solidFill>
                  <a:schemeClr val="bg2"/>
                </a:solidFill>
                <a:latin typeface="Bahnschrift SemiBold SemiConden" panose="020B0502040204020203" pitchFamily="34" charset="0"/>
                <a:cs typeface="Times New Roman" pitchFamily="18" charset="0"/>
              </a:rPr>
              <a:t>.</a:t>
            </a:r>
            <a:endParaRPr lang="ru-RU" sz="1500" b="1" u="sng" dirty="0">
              <a:solidFill>
                <a:schemeClr val="bg2"/>
              </a:solidFill>
              <a:latin typeface="Bahnschrift SemiBold SemiConden" panose="020B0502040204020203" pitchFamily="34" charset="0"/>
              <a:cs typeface="Times New Roman" pitchFamily="18" charset="0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559" y="6048514"/>
            <a:ext cx="1347106" cy="29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9216462" y="598422"/>
            <a:ext cx="26516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90 </a:t>
            </a:r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календарних</a:t>
            </a:r>
            <a:r>
              <a:rPr lang="ru-RU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днів</a:t>
            </a:r>
            <a:endParaRPr lang="ru-RU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8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1248" y="81022"/>
            <a:ext cx="12059508" cy="34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</a:t>
            </a:r>
            <a:r>
              <a:rPr lang="uk-UA" sz="2000" b="1" dirty="0" smtClean="0">
                <a:solidFill>
                  <a:srgbClr val="007434"/>
                </a:solidFill>
                <a:latin typeface="Century Schoolbook" panose="02040604050505020304" pitchFamily="18" charset="0"/>
              </a:rPr>
              <a:t>КОНТРОЛЬ В УМОВАХ ВОЄННОГО СТАНУ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71247" y="6523264"/>
            <a:ext cx="12059507" cy="2779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ОСОБЛИВОСТІ ДЕКЛАРУВАННЯ ОКРЕМИХ ОБ’ЄКТІВ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2247" y="456223"/>
            <a:ext cx="12074193" cy="320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2916000" bIns="0" numCol="1" rtlCol="0" anchor="t" anchorCtr="0" compatLnSpc="1">
            <a:prstTxWarp prst="textNoShape">
              <a:avLst/>
            </a:prstTxWarp>
          </a:bodyPr>
          <a:lstStyle/>
          <a:p>
            <a:pPr marL="1800000" algn="just"/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період до припинення або скасування воєнного стану, а також протягом одного місяця з дня його припинення чи скасування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щодо відповідності</a:t>
            </a:r>
            <a:r>
              <a:rPr lang="uk-UA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</a:t>
            </a:r>
            <a:r>
              <a:rPr lang="uk-UA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загальновизнаним уявленням про гостинність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обмеження щодо вартості</a:t>
            </a:r>
            <a:r>
              <a:rPr lang="uk-UA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подарунків, встановлені частиною другою статті 23 цього Закону,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поширюються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вчинення таких дій:</a:t>
            </a:r>
            <a:endParaRPr lang="ru-RU" sz="13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48539" y="1266578"/>
            <a:ext cx="4174678" cy="2340000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1692000" algn="just"/>
            <a:r>
              <a:rPr lang="en-US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 коштів, у повному обсязі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endParaRPr lang="uk-UA" sz="11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наявності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підтвердження)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цілей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переказів для підтримки ЗСУ та/або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гуманітарної допомоги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які постраждали внаслідок збройної агресії;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благодійних пожертв на користь ЗСУ;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благодійних пожертв для підтримки і захисту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осіб,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збройної агресії;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витрат на придбання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доставку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власність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ЗСУ,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 військовим формуванням, правоохоронним органам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44000" indent="-14400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витрат на придбання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доставку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гуманітарної допомоги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збройної агресії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0" y="515461"/>
            <a:ext cx="1651914" cy="1092903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  <a:alpha val="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2" name="Прямоугольник 21"/>
          <p:cNvSpPr/>
          <p:nvPr/>
        </p:nvSpPr>
        <p:spPr bwMode="auto">
          <a:xfrm>
            <a:off x="4380368" y="1266575"/>
            <a:ext cx="2710538" cy="1080000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 безоплатно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за ціною, нижчою за мінімальну ринкову ціну,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подальшою їх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передачею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власність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ЗС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 військовим формуванням,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правоохоронним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(за наявності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підтвердження)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380368" y="2402271"/>
            <a:ext cx="2710539" cy="1204307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одержання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за ціною, нижчою за мінімальну ринкову ціну,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товарів, наданих як благодійна пожертва чи гуманітарна допомога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особам, які постраждали внаслідок збройної агресії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наявності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підтвердження)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148060" y="1266577"/>
            <a:ext cx="4909706" cy="2340001"/>
          </a:xfrm>
          <a:prstGeom prst="rect">
            <a:avLst/>
          </a:prstGeom>
          <a:solidFill>
            <a:srgbClr val="FFFFCC">
              <a:alpha val="25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одержання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безоплатно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за ціною, нижчою за мінімальну ринкову ціну,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особами, які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 на тимчасово окупованих територіях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чи на територіях,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яких ведуться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(велися)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бойові дії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або особами,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були змушені залишити місце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 фактичного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 або тимчасової окупації, загрози або ведення бойових дій: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 із проживання чи розміщення;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 послуг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послуг із перевезення у зв’язку із зміною місця фактичного проживання та/або з поверненням до місця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медичних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лікарських </a:t>
            </a:r>
            <a:r>
              <a:rPr lang="uk-UA" sz="11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товарів,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 або послуг, </a:t>
            </a:r>
            <a:r>
              <a:rPr lang="uk-UA" sz="11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визнаних гуманітарною допомогою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 ТЗ, крім спеціально обладнаних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sz="11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перевезення осіб </a:t>
            </a:r>
            <a:r>
              <a:rPr lang="uk-UA" sz="11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11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інвалідністю)</a:t>
            </a:r>
            <a:endParaRPr lang="ru-RU" sz="11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2247" y="3660223"/>
            <a:ext cx="12077510" cy="810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44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Суб’єкти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декларації,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звітний період якої повністю або частково припадає на період дії воєнного стану,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відомості щодо об’єктів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декларування,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передбачених пунктом </a:t>
            </a:r>
            <a:r>
              <a:rPr lang="uk-UA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300" b="1" baseline="2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цього розділу (зазначені вище),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також щодо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матеріальної допомоги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передбаченої законодавством іноземної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держави,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виплаченої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рахунок коштів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іноземної держави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міжнародної організації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мають бути зазначені відповідно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пунктів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 (доходи), 10 (видатки) частини першої</a:t>
            </a:r>
          </a:p>
          <a:p>
            <a:pPr algn="just"/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статті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Закону України «Про запобігання корупції», </a:t>
            </a:r>
            <a:r>
              <a:rPr lang="uk-UA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зазначають</a:t>
            </a:r>
            <a:endParaRPr lang="ru-RU" sz="1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1230204" y="3290839"/>
            <a:ext cx="873578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1210317" y="4110364"/>
            <a:ext cx="884463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6070" y="4480932"/>
            <a:ext cx="4572000" cy="78129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0" rIns="54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 одержання доходу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майна, здійснення видатків, передбачених пунктом 2</a:t>
            </a:r>
            <a:r>
              <a:rPr lang="uk-UA" sz="1300" b="1" baseline="24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 (зазначені вище),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про суттєві 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 у </a:t>
            </a:r>
          </a:p>
          <a:p>
            <a:pPr algn="just"/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майновому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 не подається</a:t>
            </a:r>
            <a:endParaRPr lang="ru-RU" sz="13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645889" y="4887033"/>
            <a:ext cx="919159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638070" y="4470223"/>
            <a:ext cx="7501687" cy="792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72000" bIns="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овідомлення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відкриття валютного рахунку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не подаватися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такий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був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 під час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 воєнного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використовувався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отримання 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uk-UA" sz="13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виплаченої іноземною державою або організацією, та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endParaRPr lang="uk-UA" sz="13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місяця з дня </a:t>
            </a:r>
            <a:r>
              <a:rPr lang="uk-UA" sz="13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uk-UA" sz="13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/скасування </a:t>
            </a:r>
            <a:r>
              <a:rPr lang="uk-UA" sz="13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 стану</a:t>
            </a:r>
            <a:endParaRPr lang="ru-RU" sz="1300" b="1" u="sng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1210318" y="4891477"/>
            <a:ext cx="884463" cy="3420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пункт 2</a:t>
            </a:r>
            <a:r>
              <a:rPr lang="uk-UA" sz="1600" b="1" i="1" baseline="20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Вертикальный свиток 59"/>
          <p:cNvSpPr/>
          <p:nvPr/>
        </p:nvSpPr>
        <p:spPr bwMode="auto">
          <a:xfrm>
            <a:off x="9270775" y="515461"/>
            <a:ext cx="2608261" cy="831646"/>
          </a:xfrm>
          <a:prstGeom prst="verticalScroll">
            <a:avLst/>
          </a:prstGeom>
          <a:solidFill>
            <a:srgbClr val="CCFFCC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4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 </a:t>
            </a:r>
            <a:r>
              <a:rPr lang="uk-UA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ХІІІ "Прикінцеві положення" Закону України "Про запобігання корупції"</a:t>
            </a: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2078" y="0"/>
            <a:ext cx="416679" cy="169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 bwMode="auto">
          <a:xfrm>
            <a:off x="62247" y="5306783"/>
            <a:ext cx="12090333" cy="118800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144000" bIns="36000" numCol="1" rtlCol="0" anchor="ctr" anchorCtr="0" compatLnSpc="1">
            <a:prstTxWarp prst="textNoShape">
              <a:avLst/>
            </a:prstTxWarp>
          </a:bodyPr>
          <a:lstStyle/>
          <a:p>
            <a:pPr marL="1260000" algn="just"/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Знищені об’єкти нерухомості та транспортні засоби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підлягають відображенню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відповідних розділах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(розділ 3 «Об’єкти нерухомості» та розділ 6 «Цінне рухоме майно – транспортні засоби»)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 моменту виключення з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державного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реєстру речових прав на нерухоме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 / зняття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обліку транспортного засобу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визначеному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порядку</a:t>
            </a:r>
            <a:r>
              <a:rPr lang="uk-UA" sz="1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відповідно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3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разі знищення об’єкта незавершеного будівництва або цінного рухомого  майна (крім транспортних засобів)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відомості </a:t>
            </a:r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</a:p>
          <a:p>
            <a:pPr algn="just"/>
            <a:r>
              <a:rPr lang="uk-UA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таке майно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підлягають декларуванню.</a:t>
            </a:r>
            <a:r>
              <a:rPr lang="en-US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разі припинення права власності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майно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результаті його</a:t>
            </a:r>
            <a:r>
              <a:rPr lang="en-US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руйнування (знищення</a:t>
            </a:r>
            <a:r>
              <a:rPr lang="uk-UA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повідомлення </a:t>
            </a:r>
            <a:r>
              <a:rPr lang="uk-UA" sz="13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суттєві зміни не подається</a:t>
            </a:r>
            <a:r>
              <a:rPr lang="uk-UA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5" y="5356270"/>
            <a:ext cx="1098444" cy="5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Скругленный прямоугольник 63"/>
          <p:cNvSpPr/>
          <p:nvPr/>
        </p:nvSpPr>
        <p:spPr bwMode="auto">
          <a:xfrm>
            <a:off x="9909573" y="5825670"/>
            <a:ext cx="2148193" cy="444501"/>
          </a:xfrm>
          <a:prstGeom prst="roundRect">
            <a:avLst/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п. 7  Роз’яснення НАЗК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200" b="1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№ 4 від 07.03.2022 </a:t>
            </a:r>
            <a:endParaRPr lang="ru-RU" sz="1200" b="1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9805" y="81022"/>
            <a:ext cx="12034158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9806" y="6396686"/>
            <a:ext cx="12034157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НОРМАТИВНА БАЗА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0" name="Рисунок 9" descr="https://lh3.googleusercontent.com/proxy/-hwQhgVGMsy9CRtqPcafJ45Q9Im1QKLvliUaVE49ynC2TTZT444HIjDEW5HLEQy5JdqI9hwzaHrSDEyVQ80i9cTj7lVgOMxV1b8sZZR8gq9sGgFG4ab7HORruQ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07963" y="536507"/>
            <a:ext cx="1815999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36136" y="0"/>
            <a:ext cx="535828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89805" y="536507"/>
            <a:ext cx="10187999" cy="147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Законом України «Про запобігання корупції» встановлено норми фінансового контролю</a:t>
            </a:r>
            <a:r>
              <a:rPr lang="en-US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стосовно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осіб, уповноважених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виконання функцій держави або місцевого самоврядування, що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передбачають щорічне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19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9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майна, доходів, витрат та фінансових зобов’язань, подання у </a:t>
            </a:r>
            <a:r>
              <a:rPr lang="uk-UA" sz="19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визначені строки окремих видів декларацій та повідомлень (про суттєві зміни в майновому стані та відкриття валютних рахунків)</a:t>
            </a:r>
            <a:endParaRPr lang="en-US" sz="1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9805" y="2034112"/>
            <a:ext cx="12034158" cy="1980000"/>
            <a:chOff x="52759" y="531690"/>
            <a:chExt cx="12096000" cy="2042204"/>
          </a:xfrm>
        </p:grpSpPr>
        <p:sp>
          <p:nvSpPr>
            <p:cNvPr id="19" name="Прямоугольник 1"/>
            <p:cNvSpPr/>
            <p:nvPr/>
          </p:nvSpPr>
          <p:spPr bwMode="auto">
            <a:xfrm>
              <a:off x="52759" y="531692"/>
              <a:ext cx="4032000" cy="20422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1404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180000" indent="-144000">
                <a:buFont typeface="Wingdings" panose="05000000000000000000" pitchFamily="2" charset="2"/>
                <a:buChar char="v"/>
              </a:pP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Форма декларації</a:t>
              </a:r>
              <a:r>
                <a:rPr lang="uk-UA" sz="14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особи, уповноваженої на виконання функцій держави або </a:t>
              </a:r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місцевого самоврядування</a:t>
              </a:r>
              <a:endParaRPr lang="uk-UA" sz="1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0000" indent="-144000">
                <a:buFont typeface="Wingdings" panose="05000000000000000000" pitchFamily="2" charset="2"/>
                <a:buChar char="v"/>
              </a:pP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Порядок </a:t>
              </a:r>
              <a:r>
                <a:rPr lang="uk-UA" sz="14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заповнення </a:t>
              </a: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та </a:t>
              </a:r>
              <a:r>
                <a:rPr lang="uk-UA" sz="14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подання декларації</a:t>
              </a:r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особи, уповноваженої на виконання функцій держави або місцевого самоврядування</a:t>
              </a:r>
              <a:endParaRPr lang="uk-UA" sz="14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Загнутый угол 19"/>
            <p:cNvSpPr/>
            <p:nvPr/>
          </p:nvSpPr>
          <p:spPr bwMode="auto">
            <a:xfrm>
              <a:off x="2678759" y="613898"/>
              <a:ext cx="1375030" cy="1877789"/>
            </a:xfrm>
            <a:prstGeom prst="foldedCorner">
              <a:avLst/>
            </a:prstGeom>
            <a:solidFill>
              <a:srgbClr val="CCFF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0" rIns="18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4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Наказ </a:t>
              </a:r>
              <a:r>
                <a:rPr lang="uk-UA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НАЗК</a:t>
              </a:r>
            </a:p>
            <a:p>
              <a:pPr algn="ctr"/>
              <a:r>
                <a:rPr lang="uk-UA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ru-RU" sz="14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23.07.2021 </a:t>
              </a:r>
              <a:endParaRPr lang="ru-RU" sz="1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449/21</a:t>
              </a:r>
            </a:p>
            <a:p>
              <a:pPr algn="ctr"/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зареєстрований в Міністерстві юстиції України </a:t>
              </a:r>
              <a:endParaRPr lang="uk-UA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uk-UA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29 </a:t>
              </a:r>
              <a:r>
                <a:rPr lang="uk-UA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липня 2021 року за </a:t>
              </a:r>
              <a:r>
                <a:rPr lang="ru-RU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987/36609</a:t>
              </a:r>
            </a:p>
          </p:txBody>
        </p:sp>
        <p:sp>
          <p:nvSpPr>
            <p:cNvPr id="21" name="Прямоугольник 1"/>
            <p:cNvSpPr/>
            <p:nvPr/>
          </p:nvSpPr>
          <p:spPr bwMode="auto">
            <a:xfrm>
              <a:off x="4084759" y="531691"/>
              <a:ext cx="4032000" cy="204220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04000" tIns="0" rIns="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180000" indent="-1440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Порядок інформування</a:t>
              </a:r>
              <a:r>
                <a:rPr lang="uk-UA" sz="14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НАЗК </a:t>
              </a: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 суттєві зміни у майновому стані</a:t>
              </a:r>
              <a:r>
                <a:rPr lang="uk-UA" sz="14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суб’єкта декларування</a:t>
              </a:r>
            </a:p>
          </p:txBody>
        </p:sp>
        <p:sp>
          <p:nvSpPr>
            <p:cNvPr id="22" name="Прямоугольник 1"/>
            <p:cNvSpPr/>
            <p:nvPr/>
          </p:nvSpPr>
          <p:spPr bwMode="auto">
            <a:xfrm>
              <a:off x="8116759" y="531690"/>
              <a:ext cx="4032000" cy="20422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8000" rIns="1404000" bIns="36000" numCol="1" rtlCol="0" anchor="b" anchorCtr="0" compatLnSpc="1">
              <a:prstTxWarp prst="textNoShape">
                <a:avLst/>
              </a:prstTxWarp>
            </a:bodyPr>
            <a:lstStyle/>
            <a:p>
              <a:pPr marL="180000" indent="-1440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Порядок інформування</a:t>
              </a:r>
              <a:r>
                <a:rPr lang="uk-UA" sz="14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НАЗК </a:t>
              </a:r>
              <a:r>
                <a:rPr lang="uk-UA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 відкриття валютного рахунка в установі банку-нерезидента</a:t>
              </a:r>
            </a:p>
          </p:txBody>
        </p:sp>
        <p:sp>
          <p:nvSpPr>
            <p:cNvPr id="23" name="Загнутый угол 22"/>
            <p:cNvSpPr/>
            <p:nvPr/>
          </p:nvSpPr>
          <p:spPr bwMode="auto">
            <a:xfrm>
              <a:off x="4156729" y="615960"/>
              <a:ext cx="1375030" cy="1877789"/>
            </a:xfrm>
            <a:prstGeom prst="foldedCorner">
              <a:avLst/>
            </a:prstGeom>
            <a:solidFill>
              <a:srgbClr val="CCFF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0" rIns="18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4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Наказ </a:t>
              </a:r>
              <a:r>
                <a:rPr lang="uk-UA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НАЗК</a:t>
              </a:r>
            </a:p>
            <a:p>
              <a:pPr algn="ctr"/>
              <a:r>
                <a:rPr lang="uk-UA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ru-RU" sz="14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23.07.2021 </a:t>
              </a:r>
              <a:endParaRPr lang="ru-RU" sz="1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4</a:t>
              </a:r>
              <a:r>
                <a:rPr lang="en-US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lang="ru-RU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/21</a:t>
              </a:r>
            </a:p>
            <a:p>
              <a:pPr algn="ctr"/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зареєстрований в Міністерстві юстиції України </a:t>
              </a:r>
              <a:endParaRPr lang="uk-UA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uk-UA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29 </a:t>
              </a:r>
              <a:r>
                <a:rPr lang="uk-UA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липня 2021 року за </a:t>
              </a:r>
              <a:r>
                <a:rPr lang="ru-RU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</a:t>
              </a:r>
              <a:r>
                <a:rPr lang="ru-RU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r>
                <a:rPr lang="en-US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ru-RU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/366</a:t>
              </a:r>
              <a:r>
                <a:rPr lang="en-US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Загнутый угол 23"/>
            <p:cNvSpPr/>
            <p:nvPr/>
          </p:nvSpPr>
          <p:spPr bwMode="auto">
            <a:xfrm>
              <a:off x="10747558" y="635246"/>
              <a:ext cx="1375030" cy="1877790"/>
            </a:xfrm>
            <a:prstGeom prst="foldedCorner">
              <a:avLst/>
            </a:prstGeom>
            <a:solidFill>
              <a:srgbClr val="CCFFCC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uk-UA" sz="14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Наказ </a:t>
              </a:r>
              <a:r>
                <a:rPr lang="uk-UA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НАЗК</a:t>
              </a:r>
            </a:p>
            <a:p>
              <a:pPr algn="ctr"/>
              <a:r>
                <a:rPr lang="uk-UA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від </a:t>
              </a:r>
              <a:r>
                <a:rPr lang="ru-RU" sz="14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23.07.2021 </a:t>
              </a:r>
              <a:endParaRPr lang="ru-RU" sz="1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4</a:t>
              </a:r>
              <a:r>
                <a:rPr lang="en-US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ru-RU" sz="14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/21</a:t>
              </a:r>
            </a:p>
            <a:p>
              <a:pPr algn="ctr"/>
              <a:r>
                <a:rPr lang="uk-UA" sz="14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зареєстрований в Міністерстві юстиції України </a:t>
              </a:r>
              <a:endParaRPr lang="uk-UA" sz="12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uk-UA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29 </a:t>
              </a:r>
              <a:r>
                <a:rPr lang="uk-UA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липня 2021 року за </a:t>
              </a:r>
              <a:r>
                <a:rPr lang="ru-RU" sz="12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№ </a:t>
              </a:r>
              <a:r>
                <a:rPr lang="ru-RU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98</a:t>
              </a:r>
              <a:r>
                <a:rPr lang="en-US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/366</a:t>
              </a:r>
              <a:r>
                <a:rPr lang="en-US" sz="12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sz="12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"/>
          <p:cNvSpPr/>
          <p:nvPr/>
        </p:nvSpPr>
        <p:spPr bwMode="auto">
          <a:xfrm>
            <a:off x="5802771" y="2113816"/>
            <a:ext cx="4802635" cy="911547"/>
          </a:xfrm>
          <a:prstGeom prst="rect">
            <a:avLst/>
          </a:prstGeom>
          <a:solidFill>
            <a:srgbClr val="CC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088000" tIns="108000" rIns="72000" bIns="0" numCol="1" rtlCol="0" anchor="ctr" anchorCtr="0" compatLnSpc="1">
            <a:prstTxWarp prst="textNoShape">
              <a:avLst/>
            </a:prstTxWarp>
          </a:bodyPr>
          <a:lstStyle/>
          <a:p>
            <a:pPr marL="3600000"/>
            <a:endParaRPr lang="uk-UA" sz="8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році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Національним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агентством з питань запобігання корупції (НАЗК) затверджено нові:</a:t>
            </a:r>
          </a:p>
          <a:p>
            <a:pPr marL="5040000"/>
            <a:endParaRPr lang="uk-UA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Работа\максим\ДЕКЛАРУВАННЯ\2022\Презентации\1\НАЗ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07" y="2122164"/>
            <a:ext cx="2194002" cy="903199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"/>
          <p:cNvSpPr/>
          <p:nvPr/>
        </p:nvSpPr>
        <p:spPr bwMode="auto">
          <a:xfrm>
            <a:off x="89806" y="4052902"/>
            <a:ext cx="12034158" cy="7721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4000"/>
                  <a:lumOff val="8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 форми декларації та відповідних повідомлень доступні для заповнення у персональному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електронному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кабінеті Єдиного державного реєстру декларацій осіб, уповноважених на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виконання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функцій держави або місцевого самоврядування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(Реєстр) на веб-сайті НАЗК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1 грудня 2021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року.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9805" y="4882243"/>
            <a:ext cx="12034159" cy="1454848"/>
            <a:chOff x="48427" y="3813232"/>
            <a:chExt cx="12075452" cy="2462884"/>
          </a:xfrm>
        </p:grpSpPr>
        <p:sp>
          <p:nvSpPr>
            <p:cNvPr id="33" name="Прямоугольник 1"/>
            <p:cNvSpPr/>
            <p:nvPr/>
          </p:nvSpPr>
          <p:spPr bwMode="auto">
            <a:xfrm>
              <a:off x="48427" y="3813232"/>
              <a:ext cx="12075452" cy="13268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880000" tIns="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Роз’яснення </a:t>
              </a:r>
              <a:r>
                <a:rPr lang="uk-UA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№ </a:t>
              </a:r>
              <a:r>
                <a:rPr lang="uk-UA" sz="1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11 від 29.12.2021 </a:t>
              </a:r>
              <a:r>
                <a:rPr lang="uk-UA" sz="1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щодо застосування окремих положень Закону стосовно заходів фінансового контролю</a:t>
              </a:r>
              <a:r>
                <a:rPr lang="uk-UA" sz="1600" b="1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(подання декларації, повідомлення про суттєві зміни в майновому стані, повідомлення про відкриття валютного </a:t>
              </a:r>
              <a:r>
                <a:rPr lang="uk-UA" sz="1600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рахунку)</a:t>
              </a:r>
              <a:r>
                <a:rPr lang="uk-UA" sz="1600" b="1" dirty="0" smtClean="0">
                  <a:solidFill>
                    <a:schemeClr val="tx1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розміщено на офіційному веб-сайті НАЗК</a:t>
              </a:r>
              <a:endParaRPr lang="uk-UA" sz="1600" b="1" i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Прямоугольник 1"/>
            <p:cNvSpPr/>
            <p:nvPr/>
          </p:nvSpPr>
          <p:spPr bwMode="auto">
            <a:xfrm>
              <a:off x="48427" y="5140063"/>
              <a:ext cx="12075452" cy="1136053"/>
            </a:xfrm>
            <a:prstGeom prst="rect">
              <a:avLst/>
            </a:prstGeom>
            <a:gradFill flip="none" rotWithShape="1">
              <a:gsLst>
                <a:gs pos="0">
                  <a:srgbClr val="FFCCCC">
                    <a:lumMod val="29000"/>
                    <a:lumOff val="71000"/>
                  </a:srgbClr>
                </a:gs>
                <a:gs pos="100000">
                  <a:schemeClr val="bg1">
                    <a:lumMod val="10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880000" tIns="0" rIns="1332000" bIns="36000" numCol="1" rtlCol="0" anchor="ctr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4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Роз’яснення надані для забезпечення однакового застосування положень Закону стосовно заходів фінансового контролю, мають рекомендаційний характер і не містять нових правових норм.</a:t>
              </a:r>
              <a:r>
                <a:rPr lang="uk-UA" sz="1400" b="1" i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Aft>
                  <a:spcPts val="600"/>
                </a:spcAft>
              </a:pPr>
              <a:r>
                <a:rPr lang="uk-UA" sz="1400" b="1" i="1" u="sng" dirty="0">
                  <a:solidFill>
                    <a:schemeClr val="tx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Роз’яснення з часом можуть змінюватись.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0228" y="4946567"/>
              <a:ext cx="718454" cy="1278694"/>
            </a:xfrm>
            <a:prstGeom prst="rect">
              <a:avLst/>
            </a:prstGeom>
            <a:noFill/>
            <a:ln w="9525" cmpd="sng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77" y="4275846"/>
              <a:ext cx="2686050" cy="1949414"/>
            </a:xfrm>
            <a:prstGeom prst="rect">
              <a:avLst/>
            </a:prstGeom>
            <a:noFill/>
            <a:ln w="9525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73479" y="560173"/>
            <a:ext cx="12058649" cy="61671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6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72000" rIns="108000" bIns="45720" numCol="1" rtlCol="0" anchor="t" anchorCtr="0" compatLnSpc="1">
            <a:prstTxWarp prst="textNoShape">
              <a:avLst/>
            </a:prstTxWarp>
          </a:bodyPr>
          <a:lstStyle/>
          <a:p>
            <a:pPr marL="21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вчинення корупційних або пов’язаних з корупцією правопорушень особи, на яких поширюється </a:t>
            </a:r>
          </a:p>
          <a:p>
            <a:pPr marL="21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 Закону України «Про запобігання корупції», притягаються до кримінальної, адміністративної, цивільно-правової та дисциплінарної відповідальності у встановленому законом порядку                              (ст.65-1 Закону). </a:t>
            </a:r>
          </a:p>
          <a:p>
            <a:pPr marL="216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 є пов’язаним з корупцією правопорушенням.</a:t>
            </a:r>
            <a:endParaRPr lang="en-US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удді є, але не всі вони можуть здійснювати правосуддя"/>
          <p:cNvPicPr>
            <a:picLocks noChangeAspect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34086" y="610498"/>
            <a:ext cx="2022309" cy="134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73478" y="115481"/>
            <a:ext cx="12058649" cy="3952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ВІДПОВІДАЛЬНІСТЬ ЗА ПОРУШЕННЯ ВИМОГ ФІНАНСОВОГО КОНТРОЛЮ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Прямокутник 10"/>
          <p:cNvSpPr/>
          <p:nvPr/>
        </p:nvSpPr>
        <p:spPr bwMode="auto">
          <a:xfrm>
            <a:off x="134087" y="2104399"/>
            <a:ext cx="5591210" cy="4541330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Адміністративна відповідальність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172-6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КУпАП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Порушення вимог фінансового контролю</a:t>
            </a: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ч.1 Несвоєчасне подання без поважних причин декларації;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ч.2 Неповідомлення або несвоєчасне повідомлення про відкриття валютного рахунка в установі банку-нерезидента або про суттєві зміни у майновому стані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ч.3 Дії, передбачені частиною першою або другою цієї статті, вчинені особою, яку протягом року було піддано адміністративному стягненню за такі ж порушення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ч.4 Подання завідомо недостовірних відомостей у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850 грн. до 42 500 грн.; конфіскація доходу чи винагороди та позбавлення права обіймати певні посади або займатися певною діяльністю строком на один рік (ч. 3)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 Відповідальність за цією статтею за подання завідомо недостовірних відомостей у декларації особи, уповноваженої на виконання функцій держави або місцевого самоврядування, стосовно майна або іншого об’єкта декларування, що має вартість, настає у випадку, якщо такі відомості відрізняються від достовірних на суму від 100 до 500 прожиткових мінімумів для працездатних осіб (2021 рік від 227 000 грн. до 1 135 000 грн.)</a:t>
            </a:r>
          </a:p>
        </p:txBody>
      </p:sp>
      <p:sp>
        <p:nvSpPr>
          <p:cNvPr id="11" name="Прямокутник 11"/>
          <p:cNvSpPr/>
          <p:nvPr/>
        </p:nvSpPr>
        <p:spPr bwMode="auto">
          <a:xfrm>
            <a:off x="5782961" y="2103793"/>
            <a:ext cx="6289002" cy="4541935"/>
          </a:xfrm>
          <a:prstGeom prst="rect">
            <a:avLst/>
          </a:prstGeom>
          <a:solidFill>
            <a:srgbClr val="A48B2E">
              <a:alpha val="1098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Кримінальна відповідальність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366-2 </a:t>
            </a:r>
            <a:r>
              <a:rPr lang="uk-UA" sz="14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ККУ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 «Декларування недостовірної інформації»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внесення суб’єктом декларування завідомо недостовірних відомостей до декларації особи, уповноваженої на виконання функцій держави або місцевого самоврядування: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1 - якщо такі відомості відрізняються від достовірних на суму від 500 до 4000 прожиткових мінімумів для працездатних осіб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ч. 2 - якщо такі відомості відрізняються від достовірних на суму понад 4000 прожиткових мінімумів для працездатних осіб (2021 рік понад 9 080 000 грн.)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штраф від 42 500 грн. до 85 000 грн.; громадські роботи від 140 до 250 годин; обмеження волі до 2 років; позбавлення права обіймати певні посади чи займатися певною діяльністю строком до трьох років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Стаття 366-3. Неподання суб’єктом декларування декларації особи, уповноваженої на виконання функцій держави або місцевого самоврядування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Умисне неподання суб’єктом декларування декларації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Покарання: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штраф від 42 500 грн. до 51 000 грн.; громадські роботи від 140 до 250 годин; позбавлення права обіймати певні посади чи займатися певною діяльністю строком до трьох років</a:t>
            </a:r>
            <a:endParaRPr lang="uk-UA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520" y="0"/>
            <a:ext cx="71544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5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флаг украины картин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43272" y="1880666"/>
            <a:ext cx="9167149" cy="13345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Дякуємо за увагу!</a:t>
            </a:r>
            <a:endParaRPr lang="uk-UA" sz="66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9806" y="81022"/>
            <a:ext cx="12034156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9806" y="6396686"/>
            <a:ext cx="12034157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ВИДИ ДЕКЛАРАЦІЙ</a:t>
            </a:r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9806" y="530507"/>
            <a:ext cx="12034158" cy="3045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/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 суб’єктом декларування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шляхом заповнення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відповідної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електронної </a:t>
            </a:r>
            <a:r>
              <a:rPr lang="uk-UA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автентифікації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власному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персональному 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електронному кабінеті </a:t>
            </a:r>
            <a:r>
              <a:rPr lang="uk-UA" sz="2000" b="1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Реєстрі</a:t>
            </a:r>
            <a:r>
              <a:rPr lang="uk-UA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/>
            <a:endParaRPr lang="uk-UA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0">
              <a:spcAft>
                <a:spcPts val="1200"/>
              </a:spcAft>
            </a:pPr>
            <a:r>
              <a:rPr lang="uk-UA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Статтею 45 Закону встановлено такі підстави подання декларації: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здійснення діяльності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пов’язаної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припинення 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пов’язаної з виконанням функцій держави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</a:p>
          <a:p>
            <a:pPr marL="3600000" indent="-285750">
              <a:buFont typeface="Wingdings" panose="05000000000000000000" pitchFamily="2" charset="2"/>
              <a:buChar char="Ø"/>
            </a:pP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претендування на зайняття посади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пов’язаної з виконанням функцій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місцевого 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b="1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Работа\максим\ДЕКЛАРУВАННЯ\2022\Презентации\1\е-декларац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65" y="1326185"/>
            <a:ext cx="3284208" cy="21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1836" y="0"/>
            <a:ext cx="650128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"/>
          <p:cNvSpPr/>
          <p:nvPr/>
        </p:nvSpPr>
        <p:spPr bwMode="auto">
          <a:xfrm>
            <a:off x="89809" y="4654369"/>
            <a:ext cx="12034158" cy="9708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96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незалежно від того, перебуває суб’єкт декларування в Україні чи за її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межами 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виключно в електронній формі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Паперова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копія декларації до НАЗК не </a:t>
            </a: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</a:t>
            </a:r>
            <a:endParaRPr lang="uk-UA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8" y="4743450"/>
            <a:ext cx="1249135" cy="775607"/>
          </a:xfrm>
          <a:prstGeom prst="rect">
            <a:avLst/>
          </a:prstGeom>
        </p:spPr>
      </p:pic>
      <p:sp>
        <p:nvSpPr>
          <p:cNvPr id="14" name="Прямоугольник 1"/>
          <p:cNvSpPr/>
          <p:nvPr/>
        </p:nvSpPr>
        <p:spPr bwMode="auto">
          <a:xfrm>
            <a:off x="89806" y="3634521"/>
            <a:ext cx="12034160" cy="9522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algn="ctr">
              <a:spcAft>
                <a:spcPts val="1200"/>
              </a:spcAft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Новим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Порядком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заповнення та подання декларації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передбачені такі види декларацій:</a:t>
            </a:r>
          </a:p>
        </p:txBody>
      </p:sp>
      <p:sp>
        <p:nvSpPr>
          <p:cNvPr id="15" name="Прямоугольник 1"/>
          <p:cNvSpPr/>
          <p:nvPr/>
        </p:nvSpPr>
        <p:spPr bwMode="auto">
          <a:xfrm>
            <a:off x="364744" y="4018648"/>
            <a:ext cx="3640015" cy="490082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ЩОРІЧНА ДЕКЛАРАЦІЯ</a:t>
            </a:r>
          </a:p>
        </p:txBody>
      </p:sp>
      <p:sp>
        <p:nvSpPr>
          <p:cNvPr id="16" name="Прямоугольник 1"/>
          <p:cNvSpPr/>
          <p:nvPr/>
        </p:nvSpPr>
        <p:spPr bwMode="auto">
          <a:xfrm>
            <a:off x="4069025" y="4019108"/>
            <a:ext cx="3963194" cy="490082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ПРИ ЗВІЛЬНЕННІ</a:t>
            </a:r>
          </a:p>
        </p:txBody>
      </p:sp>
      <p:sp>
        <p:nvSpPr>
          <p:cNvPr id="17" name="Прямоугольник 1"/>
          <p:cNvSpPr/>
          <p:nvPr/>
        </p:nvSpPr>
        <p:spPr bwMode="auto">
          <a:xfrm>
            <a:off x="8082907" y="4019108"/>
            <a:ext cx="3827118" cy="490082"/>
          </a:xfrm>
          <a:prstGeom prst="rect">
            <a:avLst/>
          </a:prstGeom>
          <a:gradFill flip="none" rotWithShape="1">
            <a:gsLst>
              <a:gs pos="0">
                <a:srgbClr val="FFC000">
                  <a:alpha val="25000"/>
                </a:srgbClr>
              </a:gs>
              <a:gs pos="53000">
                <a:schemeClr val="accent2">
                  <a:lumMod val="45000"/>
                  <a:lumOff val="55000"/>
                  <a:alpha val="25000"/>
                </a:schemeClr>
              </a:gs>
              <a:gs pos="84000">
                <a:schemeClr val="accent2">
                  <a:lumMod val="45000"/>
                  <a:lumOff val="55000"/>
                  <a:alpha val="25000"/>
                </a:schemeClr>
              </a:gs>
              <a:gs pos="100000">
                <a:schemeClr val="accent2">
                  <a:lumMod val="30000"/>
                  <a:lumOff val="70000"/>
                  <a:alpha val="2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ДЕКЛАРАЦІЯ КАНДИДАТА</a:t>
            </a:r>
          </a:p>
        </p:txBody>
      </p:sp>
      <p:sp>
        <p:nvSpPr>
          <p:cNvPr id="18" name="Прямоугольник 1"/>
          <p:cNvSpPr/>
          <p:nvPr/>
        </p:nvSpPr>
        <p:spPr bwMode="auto">
          <a:xfrm>
            <a:off x="89808" y="5690924"/>
            <a:ext cx="12034154" cy="6178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147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Виправлення в декларацію можна внести протягом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(семи) календарних днів з дня </a:t>
            </a:r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подання 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зробити це тричі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140" y="5690924"/>
            <a:ext cx="1577826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2759" y="508702"/>
            <a:ext cx="12084369" cy="17936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«ЩОРІЧНА ДЕКЛАРАЦІЯ»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особами: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9200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здійснюють діяльність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пов’язану з виконанням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держави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 місцевого самоврядування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92000" indent="-285750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припинили таку діяльність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(колишня «після звільнення»).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		             </a:t>
            </a:r>
            <a:r>
              <a:rPr lang="uk-UA" sz="1400" b="1" i="1" dirty="0" smtClean="0">
                <a:solidFill>
                  <a:srgbClr val="00B050"/>
                </a:solidFill>
                <a:latin typeface="Sitka Text" panose="02000505000000020004" pitchFamily="2" charset="0"/>
                <a:cs typeface="Times New Roman" pitchFamily="18" charset="0"/>
              </a:rPr>
              <a:t>* При подані даної декларації обирається відповідна позначка</a:t>
            </a:r>
          </a:p>
          <a:p>
            <a:pPr marL="18000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охоплює звітний рік (період з 01 січня до 31 грудня включно)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передує року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якому подається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містить інформацію станом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31 грудня звітного року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2759" y="2367642"/>
            <a:ext cx="12096000" cy="1861458"/>
          </a:xfrm>
          <a:prstGeom prst="rect">
            <a:avLst/>
          </a:prstGeom>
          <a:solidFill>
            <a:srgbClr val="FFFF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«ДЕКЛАРАЦІЯ ПРИ ЗВІЛЬНЕННІ»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особами, які припиняють діяльність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пов’язану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виконанням функцій держави або місцевого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7" y="580660"/>
            <a:ext cx="2055888" cy="11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C:\Работа\максим\ДЕКЛАРУВАННЯ\2022\Презентации\1\календар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014" y="1507612"/>
            <a:ext cx="1281791" cy="691361"/>
          </a:xfrm>
          <a:prstGeom prst="rect">
            <a:avLst/>
          </a:prstGeom>
          <a:noFill/>
          <a:ln>
            <a:solidFill>
              <a:schemeClr val="bg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1"/>
          <p:cNvSpPr/>
          <p:nvPr/>
        </p:nvSpPr>
        <p:spPr bwMode="auto">
          <a:xfrm>
            <a:off x="71758" y="2926446"/>
            <a:ext cx="4006570" cy="7719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864000" tIns="0" rIns="180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подається не пізніше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календарних днів з дня припинення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1"/>
          <p:cNvSpPr/>
          <p:nvPr/>
        </p:nvSpPr>
        <p:spPr bwMode="auto">
          <a:xfrm>
            <a:off x="4055741" y="2926447"/>
            <a:ext cx="8028385" cy="77197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900000" bIns="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 за період, який не був охоплений деклараціями,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раніше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поданими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 декларування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містить інформацію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станом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останній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день такого періоду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яким є останній день здійснення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Работа\максим\ДЕКЛАРУВАННЯ\2022\Презентации\1\календарь 2.jf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879" y="2974481"/>
            <a:ext cx="77824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Работа\максим\ДЕКЛАРУВАННЯ\2022\Презентации\1\секундомер.jfif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5" y="2974481"/>
            <a:ext cx="706106" cy="612000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"/>
          <p:cNvSpPr/>
          <p:nvPr/>
        </p:nvSpPr>
        <p:spPr bwMode="auto">
          <a:xfrm>
            <a:off x="71758" y="3698420"/>
            <a:ext cx="12012368" cy="4665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звільненні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подається,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яка припинила здійснення діяльності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упродовж 30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календарних днів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 дня припинення діяльності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прийнята на посаду, яка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також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зумовлює здійснення діяльності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передбачає обов’язок подання декларації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1128" y="4286249"/>
            <a:ext cx="12096000" cy="2088000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«ДЕКЛАРАЦІЯ КАНДИДАТА НА ПОСАДУ»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особами, що претендують на зайняття посад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пов’язаних з виконанням функцій держави або місцевого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самоврядування.</a:t>
            </a:r>
          </a:p>
          <a:p>
            <a:pPr lvl="0" algn="just"/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1"/>
          <p:cNvSpPr/>
          <p:nvPr/>
        </p:nvSpPr>
        <p:spPr bwMode="auto">
          <a:xfrm>
            <a:off x="60126" y="4852428"/>
            <a:ext cx="3634378" cy="11891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864000" tIns="0" rIns="144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Декларація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подається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призначення або обрання особи на відповідну посаду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якщо інше не передбачено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законом</a:t>
            </a:r>
            <a:endParaRPr lang="ru-RU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 descr="C:\Работа\максим\ДЕКЛАРУВАННЯ\2022\Презентации\1\секундомер.jfif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7" y="4958385"/>
            <a:ext cx="753796" cy="783770"/>
          </a:xfrm>
          <a:prstGeom prst="rect">
            <a:avLst/>
          </a:prstGeom>
          <a:noFill/>
          <a:ln>
            <a:noFill/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1"/>
          <p:cNvSpPr/>
          <p:nvPr/>
        </p:nvSpPr>
        <p:spPr bwMode="auto">
          <a:xfrm>
            <a:off x="3694504" y="4852427"/>
            <a:ext cx="4134794" cy="11891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9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охоплює звітний рік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(період з 01 січня до 31 грудня включно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передує року, в якому особа подала заяву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зайняття посади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C:\Работа\максим\ДЕКЛАРУВАННЯ\2022\Презентации\1\календарь 3.jfi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818" y="4958383"/>
            <a:ext cx="788254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1"/>
          <p:cNvSpPr/>
          <p:nvPr/>
        </p:nvSpPr>
        <p:spPr bwMode="auto">
          <a:xfrm>
            <a:off x="7829298" y="4852426"/>
            <a:ext cx="4254828" cy="11891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10000"/>
                  <a:lumOff val="9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36000" tIns="0" rIns="108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разі перемоги в конкурсі на декілька посад, подається одна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якій зазначається посада,  на яку  особа  має намір бути призначеною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71" y="4958382"/>
            <a:ext cx="819358" cy="783773"/>
          </a:xfrm>
          <a:prstGeom prst="rect">
            <a:avLst/>
          </a:prstGeom>
        </p:spPr>
      </p:pic>
      <p:sp>
        <p:nvSpPr>
          <p:cNvPr id="36" name="Прямоугольник 1"/>
          <p:cNvSpPr/>
          <p:nvPr/>
        </p:nvSpPr>
        <p:spPr bwMode="auto">
          <a:xfrm>
            <a:off x="60126" y="6041571"/>
            <a:ext cx="12024000" cy="29924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6">
                  <a:lumMod val="10000"/>
                  <a:lumOff val="9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180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 наявності раніше поданої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будь-якої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щорічної декларації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звітний рік,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кандидата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посаду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подається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5"/>
            <a:ext cx="12096000" cy="3514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ВИМОГИ ДО ПОДАННЯ ОКРЕМИХ ВИДІВ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ДЕКЛАРАЦІЙ</a:t>
            </a:r>
            <a:endParaRPr lang="ru-RU" sz="2400" b="1" dirty="0">
              <a:solidFill>
                <a:srgbClr val="008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19806" y="0"/>
            <a:ext cx="552157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1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425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384471"/>
            <a:ext cx="12096000" cy="4167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38" name="Picture 2" descr="C:\Работа\максим\ДЕКЛАРУВАННЯ\2022\Презентации\1\е-декларація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" y="598861"/>
            <a:ext cx="2559811" cy="263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 bwMode="auto">
          <a:xfrm>
            <a:off x="2686836" y="598861"/>
            <a:ext cx="9461924" cy="11089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57600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Декларація складається з вісімнадцяти розділів, у яких суб’єкт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 інформацію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себе, членів своєї 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сім’ї, інших </a:t>
            </a:r>
          </a:p>
          <a:p>
            <a:pPr algn="just"/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осіб та об’єкти декларування, визначені ч.1 ст. 46 Закону.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9072092" y="1025189"/>
            <a:ext cx="2619164" cy="540000"/>
            <a:chOff x="9139493" y="859123"/>
            <a:chExt cx="2619164" cy="540000"/>
          </a:xfrm>
        </p:grpSpPr>
        <p:sp>
          <p:nvSpPr>
            <p:cNvPr id="41" name="Прямоугольник 1"/>
            <p:cNvSpPr/>
            <p:nvPr/>
          </p:nvSpPr>
          <p:spPr bwMode="auto">
            <a:xfrm>
              <a:off x="9139493" y="859123"/>
              <a:ext cx="2619164" cy="54000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10000"/>
                    <a:lumOff val="9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solidFill>
                <a:schemeClr val="bg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0" rIns="972000" bIns="0" numCol="1" rtlCol="0" anchor="t" anchorCtr="0" compatLnSpc="1">
              <a:prstTxWarp prst="textNoShape">
                <a:avLst/>
              </a:prstTxWarp>
            </a:bodyPr>
            <a:lstStyle/>
            <a:p>
              <a:pPr algn="just"/>
              <a:r>
                <a:rPr lang="uk-UA" sz="1200" b="1" dirty="0">
                  <a:solidFill>
                    <a:srgbClr val="C00000"/>
                  </a:solidFill>
                  <a:latin typeface="Garamond" panose="02020404030301010803" pitchFamily="18" charset="0"/>
                  <a:cs typeface="Times New Roman" pitchFamily="18" charset="0"/>
                </a:rPr>
                <a:t>В переважну більшість розділів з 1 грудня 2021 року внесено зміни</a:t>
              </a:r>
            </a:p>
            <a:p>
              <a:pPr algn="just"/>
              <a:endPara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2" name="Рисунок 41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5827" y="895123"/>
              <a:ext cx="912830" cy="468000"/>
            </a:xfrm>
            <a:prstGeom prst="rect">
              <a:avLst/>
            </a:prstGeom>
          </p:spPr>
        </p:pic>
      </p:grpSp>
      <p:sp>
        <p:nvSpPr>
          <p:cNvPr id="43" name="Прямоугольник 1"/>
          <p:cNvSpPr/>
          <p:nvPr/>
        </p:nvSpPr>
        <p:spPr bwMode="auto">
          <a:xfrm>
            <a:off x="2686836" y="1781687"/>
            <a:ext cx="9461921" cy="1456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57600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заповненням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розділів декларації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(крім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розділів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 «Вид декларації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звітний період» та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2.1 «Інформація про суб’єкта декларування») 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 декларування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обирає одну з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позначок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Наявна </a:t>
            </a:r>
            <a:r>
              <a:rPr lang="uk-UA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інформація для декларування у цьому </a:t>
            </a:r>
            <a:r>
              <a:rPr lang="uk-UA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розділі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Відсутня інформація для декларування у цьому розділі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1"/>
          <p:cNvSpPr/>
          <p:nvPr/>
        </p:nvSpPr>
        <p:spPr bwMode="auto">
          <a:xfrm>
            <a:off x="52760" y="3755570"/>
            <a:ext cx="3106820" cy="19494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декларації зазначається інформація про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 об’єкти декларування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знаходяться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праві власності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суб’єкта декларування та/або членів сім</a:t>
            </a:r>
            <a:r>
              <a:rPr lang="en-US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ї станом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останній день звітного періоду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Прямоугольник 1"/>
          <p:cNvSpPr/>
          <p:nvPr/>
        </p:nvSpPr>
        <p:spPr bwMode="auto">
          <a:xfrm>
            <a:off x="3159579" y="3755571"/>
            <a:ext cx="4890407" cy="19494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 декларування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що перебував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володінні або користуванні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 та/або членів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зазначається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декларації, якщо такий об’єкт перебував у володінні або користуванні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станом на останній день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звітного періоду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протягом не менше половини днів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звітного періоду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1"/>
          <p:cNvSpPr/>
          <p:nvPr/>
        </p:nvSpPr>
        <p:spPr bwMode="auto">
          <a:xfrm>
            <a:off x="8049986" y="3755571"/>
            <a:ext cx="4098769" cy="19494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відповідному розділі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декларується один раз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(не дублюється),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зазначенням усіх наявних на нього прав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 або членів сім’ї, а також прав власності третіх осіб (інші права, відмінні від права власності, третіх осіб не декларуються).</a:t>
            </a:r>
          </a:p>
        </p:txBody>
      </p:sp>
      <p:sp>
        <p:nvSpPr>
          <p:cNvPr id="47" name="Прямоугольник 1"/>
          <p:cNvSpPr/>
          <p:nvPr/>
        </p:nvSpPr>
        <p:spPr bwMode="auto">
          <a:xfrm>
            <a:off x="52759" y="5705019"/>
            <a:ext cx="12095998" cy="611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2160000" tIns="45720" rIns="36000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об’єкт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декларування зазначаються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 того,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розташований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він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території України чи за її межами</a:t>
            </a: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5" y="5785274"/>
            <a:ext cx="1769533" cy="511684"/>
          </a:xfrm>
          <a:prstGeom prst="rect">
            <a:avLst/>
          </a:prstGeom>
        </p:spPr>
      </p:pic>
      <p:sp>
        <p:nvSpPr>
          <p:cNvPr id="49" name="Прямоугольник 1"/>
          <p:cNvSpPr/>
          <p:nvPr/>
        </p:nvSpPr>
        <p:spPr bwMode="auto">
          <a:xfrm>
            <a:off x="52762" y="3297615"/>
            <a:ext cx="12095998" cy="4579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45720" rIns="360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ОБ’ЄКТИ та </a:t>
            </a:r>
            <a:r>
              <a:rPr lang="uk-UA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ПРАВА для ДЕКЛАРУВАННЯ</a:t>
            </a:r>
            <a:endParaRPr lang="uk-UA" sz="2000" b="1" dirty="0">
              <a:solidFill>
                <a:srgbClr val="C0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19806" y="0"/>
            <a:ext cx="552157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39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2759" y="506186"/>
            <a:ext cx="12095999" cy="1812372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44000" tIns="0" rIns="216000" bIns="72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ВІДОМОСТІ про ТИП ПРАВА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суб’єкта декларування та/або членів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сім’ї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 третіх осіб на об’єкт декларування зазначаються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підставі документів, відповідно до яких воно набуто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(за їх наявності).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Типи прав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240971" y="1396097"/>
            <a:ext cx="1658861" cy="424255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власність 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одноосібна/100%)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939143" y="1405157"/>
            <a:ext cx="2213126" cy="41578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спільна сумісна власність 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без виділення часток)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1240970" y="1862685"/>
            <a:ext cx="3004459" cy="4248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спільна власність 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зазначенням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розміру (%) часток)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318907" y="1857542"/>
            <a:ext cx="833362" cy="429943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оренда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5216978" y="1404566"/>
            <a:ext cx="6751865" cy="415787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108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інше право користування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(сервітути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право користування земельною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ділянкою,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забудови,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утримання, застава, користування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довіреністю,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інші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права)</a:t>
            </a:r>
            <a:endParaRPr 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216977" y="1857542"/>
            <a:ext cx="6751865" cy="429943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власність третьої особи  (суб’єкт декларування або член сім’ї	      </a:t>
            </a:r>
            <a:r>
              <a: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категорія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отримує дохід від об’єкта чи має право розпорядження ним)	           </a:t>
            </a:r>
            <a:r>
              <a:rPr lang="uk-UA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«Б»</a:t>
            </a:r>
            <a:endParaRPr lang="uk-UA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99" y="1892513"/>
            <a:ext cx="1026761" cy="360000"/>
          </a:xfrm>
          <a:prstGeom prst="rect">
            <a:avLst/>
          </a:prstGeom>
        </p:spPr>
      </p:pic>
      <p:pic>
        <p:nvPicPr>
          <p:cNvPr id="25" name="Picture 2" descr="Картинки по запросу &quot;декларування картинка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1" y="653144"/>
            <a:ext cx="1059466" cy="15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 bwMode="auto">
          <a:xfrm>
            <a:off x="52758" y="2356757"/>
            <a:ext cx="12096000" cy="104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792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ВІДОМОСТІ про ДАТУ НАБУТТЯ ПРАВА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зазначаються за наступними правилами:</a:t>
            </a:r>
            <a:endParaRPr lang="ru-RU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даті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набуття права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останньою датою набуття права власності (при набутті права на частки об’єкта)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 даті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початку фактичного володіння або користування таким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майном (що не знаходиться у власності)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C:\Работа\максим\ДЕКЛАРУВАННЯ\2022\Презентации\1\декларация.jpeg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243" y="2454141"/>
            <a:ext cx="1517327" cy="9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1"/>
          <p:cNvSpPr/>
          <p:nvPr/>
        </p:nvSpPr>
        <p:spPr bwMode="auto">
          <a:xfrm>
            <a:off x="52763" y="4085120"/>
            <a:ext cx="3425224" cy="1766066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Позначка </a:t>
            </a:r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«тип вартості об’єкта»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0000" indent="-144000"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 вартість на дату набуття права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це вартість за останньою грошовою оцінкою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260000"/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Обрання </a:t>
            </a:r>
            <a:r>
              <a:rPr lang="uk-UA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однієї </a:t>
            </a:r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позначок є </a:t>
            </a:r>
            <a:r>
              <a:rPr lang="uk-UA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обов’язковим</a:t>
            </a:r>
          </a:p>
        </p:txBody>
      </p:sp>
      <p:sp>
        <p:nvSpPr>
          <p:cNvPr id="29" name="Прямоугольник 1"/>
          <p:cNvSpPr/>
          <p:nvPr/>
        </p:nvSpPr>
        <p:spPr bwMode="auto">
          <a:xfrm>
            <a:off x="9715500" y="4085119"/>
            <a:ext cx="2433260" cy="1763205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грошовій 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одиниці України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іноземна валюта конвертується в гривню </a:t>
            </a:r>
            <a:r>
              <a:rPr lang="uk-UA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курсом </a:t>
            </a:r>
            <a:r>
              <a:rPr lang="uk-UA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НБУ на відповідну дату</a:t>
            </a:r>
            <a:r>
              <a:rPr lang="uk-UA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1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1" y="5231983"/>
            <a:ext cx="1117601" cy="514234"/>
          </a:xfrm>
          <a:prstGeom prst="rect">
            <a:avLst/>
          </a:prstGeom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60629" y="0"/>
            <a:ext cx="553941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1"/>
          <p:cNvSpPr/>
          <p:nvPr/>
        </p:nvSpPr>
        <p:spPr bwMode="auto">
          <a:xfrm>
            <a:off x="3477986" y="4085120"/>
            <a:ext cx="6237513" cy="1766066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Пріоритет</a:t>
            </a:r>
          </a:p>
          <a:p>
            <a:pPr marL="144000" indent="-144000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Грошова оцінка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документах про оцінку майна чи правовстановлюючих документах)</a:t>
            </a:r>
          </a:p>
          <a:p>
            <a:pPr marL="144000" indent="-144000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 за договором </a:t>
            </a:r>
            <a:r>
              <a:rPr lang="uk-UA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тому числі коли сторони «оцінюють» предмет дарування)</a:t>
            </a:r>
          </a:p>
          <a:p>
            <a:pPr marL="144000" indent="-144000">
              <a:buFont typeface="Wingdings" panose="05000000000000000000" pitchFamily="2" charset="2"/>
              <a:buChar char="Ø"/>
            </a:pPr>
            <a:r>
              <a:rPr lang="uk-UA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uk-UA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документах технічного характеру </a:t>
            </a:r>
            <a:r>
              <a:rPr lang="uk-UA" sz="1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(інвентаризаційна, балансова тощо, крім відновної)</a:t>
            </a:r>
          </a:p>
          <a:p>
            <a:pPr algn="ctr"/>
            <a:r>
              <a:rPr lang="uk-UA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оцінки </a:t>
            </a:r>
            <a:r>
              <a:rPr lang="uk-UA" sz="1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об’єкта декларування з метою заповнення декларації </a:t>
            </a:r>
            <a:endParaRPr lang="uk-UA" sz="14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вимагається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7504" y="3429000"/>
            <a:ext cx="12101254" cy="656120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1440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ВАРТІСТЬ ОБ’ЄКТА ДЕКЛАРУВАННЯ</a:t>
            </a:r>
            <a:r>
              <a:rPr lang="uk-UA" sz="2000" b="1" dirty="0" smtClean="0">
                <a:solidFill>
                  <a:schemeClr val="bg2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зазначається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дату набуття</a:t>
            </a:r>
            <a:r>
              <a:rPr lang="uk-UA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 декларування </a:t>
            </a:r>
            <a:endParaRPr lang="uk-UA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та/або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членами його сім’ї права на </a:t>
            </a:r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відповідно до </a:t>
            </a:r>
            <a:r>
              <a:rPr lang="uk-UA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останньої грошової оцінки </a:t>
            </a:r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майна</a:t>
            </a:r>
            <a:r>
              <a:rPr lang="uk-UA" sz="2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" name="Picture 2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458" y="3513175"/>
            <a:ext cx="1080000" cy="10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1"/>
          <p:cNvSpPr/>
          <p:nvPr/>
        </p:nvSpPr>
        <p:spPr bwMode="auto">
          <a:xfrm>
            <a:off x="45300" y="5848325"/>
            <a:ext cx="12103458" cy="536146"/>
          </a:xfrm>
          <a:prstGeom prst="rect">
            <a:avLst/>
          </a:prstGeom>
          <a:solidFill>
            <a:srgbClr val="FFFFD9"/>
          </a:solidFill>
          <a:ln w="1270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застосовується» 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в правовстановлюючому документі відсутня </a:t>
            </a:r>
            <a:r>
              <a:rPr lang="uk-UA" sz="15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вартість (або вартість в неконвертованій валюті) 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оцінка не проводилась.</a:t>
            </a:r>
          </a:p>
          <a:p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 відомо» </a:t>
            </a:r>
            <a:r>
              <a:rPr lang="uk-UA" sz="15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в документі на право користування вартість не зазначена </a:t>
            </a:r>
          </a:p>
        </p:txBody>
      </p:sp>
    </p:spTree>
    <p:extLst>
      <p:ext uri="{BB962C8B-B14F-4D97-AF65-F5344CB8AC3E}">
        <p14:creationId xmlns:p14="http://schemas.microsoft.com/office/powerpoint/2010/main" val="53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60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ЗАГАЛЬНІ ПРАВИЛА ЗАПОВНЕННЯ 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5" name="Прямоугольник 2"/>
          <p:cNvSpPr/>
          <p:nvPr/>
        </p:nvSpPr>
        <p:spPr bwMode="auto">
          <a:xfrm>
            <a:off x="3976007" y="489114"/>
            <a:ext cx="8172753" cy="18948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540000" bIns="72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декларації </a:t>
            </a:r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округлюються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відомості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щодо: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об’єктів нерухомості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відображаються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розділі 3 «Об’єкти нерухомості»;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номінальної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цінного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папера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 7 «Цінні папери»;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частки у статутному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(складеному)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капіталі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товариства,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організації у грошовому та відсотковому вираженні в розділі 8 «Корпоративні права»;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 algn="just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кількості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криптовалюти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у розділі 10 «Нематеріальні активи».</a:t>
            </a:r>
          </a:p>
        </p:txBody>
      </p:sp>
      <p:pic>
        <p:nvPicPr>
          <p:cNvPr id="36" name="Picture 2" descr="C:\Работа\максим\ДЕКЛАРУВАННЯ\2022\Презентации\1\декларация 3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" y="489114"/>
            <a:ext cx="3857933" cy="18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2"/>
          <p:cNvSpPr/>
          <p:nvPr/>
        </p:nvSpPr>
        <p:spPr bwMode="auto">
          <a:xfrm>
            <a:off x="42181" y="2441122"/>
            <a:ext cx="12096000" cy="21472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t" anchorCtr="0" compatLnSpc="1">
            <a:prstTxWarp prst="textNoShape">
              <a:avLst/>
            </a:prstTxWarp>
          </a:bodyPr>
          <a:lstStyle/>
          <a:p>
            <a:r>
              <a:rPr lang="uk-UA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Округлюються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(згідно з математичними правилами округлення) до 1 (одиниці)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щодо: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об’єктів декларування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які відображаються 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розділах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 «Об’єкти нерухомості»,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«Цінне рухоме майно (крім транспортних засобів)»,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«Цінне рухоме майно - транспортні засоби»;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«Нематеріальні активи»;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-144000">
              <a:buFont typeface="Wingdings" panose="05000000000000000000" pitchFamily="2" charset="2"/>
              <a:buChar char="§"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грошових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показників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розділах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11 «Доходи, у тому числі подарунки»,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«Грошові активи»,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«Фінансові зобов’язання» та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«Видатки та правочини суб’єкта декларування».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Згідно з математичними правилами </a:t>
            </a:r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округлення здійснюється до найближчого цілого числа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Якщо перша відкинута цифра менше п’яти, то попередня цифра не змінюється; якщо більше п’яти - попередня цифра збільшується на одиницю; якщо дорівнює п’яти - підходить кожне із зазначених правил.</a:t>
            </a:r>
          </a:p>
        </p:txBody>
      </p:sp>
      <p:sp>
        <p:nvSpPr>
          <p:cNvPr id="39" name="Прямоугольник 2"/>
          <p:cNvSpPr/>
          <p:nvPr/>
        </p:nvSpPr>
        <p:spPr bwMode="auto">
          <a:xfrm>
            <a:off x="52760" y="4656951"/>
            <a:ext cx="12096000" cy="1755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ПОРОГИ </a:t>
            </a:r>
            <a:r>
              <a:rPr lang="uk-UA" sz="20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itchFamily="18" charset="0"/>
              </a:rPr>
              <a:t>ДЕКЛАРУВАННЯ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4766550"/>
            <a:ext cx="1216479" cy="5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Скругленный прямоугольник 40"/>
          <p:cNvSpPr/>
          <p:nvPr/>
        </p:nvSpPr>
        <p:spPr bwMode="auto">
          <a:xfrm>
            <a:off x="163286" y="5454373"/>
            <a:ext cx="2432958" cy="873579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002060"/>
                </a:solidFill>
                <a:latin typeface="Arial" charset="0"/>
              </a:rPr>
              <a:t>Прожитковий мінімум: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</a:rPr>
              <a:t>2021 рік – 2 270 грн.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0070C0"/>
                </a:solidFill>
                <a:latin typeface="Arial" charset="0"/>
              </a:rPr>
              <a:t>2022 рік – 2 481 грн.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759527" y="4954714"/>
            <a:ext cx="2751365" cy="1373237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002060"/>
                </a:solidFill>
                <a:latin typeface="Arial" charset="0"/>
              </a:rPr>
              <a:t>Розділ 5 «Цінне рухоме майно (крім ТЗ)»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FF6600"/>
                </a:solidFill>
                <a:latin typeface="Arial" charset="0"/>
              </a:rPr>
              <a:t>поріг 100 ПМ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rgbClr val="00B0F0"/>
                </a:solidFill>
                <a:latin typeface="Arial" charset="0"/>
              </a:rPr>
              <a:t>2021 рік – 227 000 грн.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rgbClr val="0070C0"/>
                </a:solidFill>
                <a:latin typeface="Arial" charset="0"/>
              </a:rPr>
              <a:t>2022 рік – 248 100 грн.</a:t>
            </a:r>
            <a:endParaRPr lang="ru-RU" sz="1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595257" y="4954716"/>
            <a:ext cx="2952749" cy="1373236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002060"/>
                </a:solidFill>
                <a:latin typeface="Arial" charset="0"/>
              </a:rPr>
              <a:t>Розділ 11 «Доходи»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i="1" dirty="0" smtClean="0">
                <a:solidFill>
                  <a:srgbClr val="002060"/>
                </a:solidFill>
                <a:latin typeface="Arial" charset="0"/>
              </a:rPr>
              <a:t>для подарунків</a:t>
            </a:r>
            <a:r>
              <a:rPr lang="uk-UA" sz="14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>
                <a:solidFill>
                  <a:srgbClr val="FF6600"/>
                </a:solidFill>
                <a:latin typeface="Arial" charset="0"/>
              </a:rPr>
              <a:t>поріг 5 ПМ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B0F0"/>
                </a:solidFill>
                <a:latin typeface="Arial" charset="0"/>
              </a:rPr>
              <a:t>2021 рік – 11 350 грн.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rgbClr val="0070C0"/>
                </a:solidFill>
                <a:latin typeface="Arial" charset="0"/>
              </a:rPr>
              <a:t>2022 рік – 12 405 грн.</a:t>
            </a:r>
            <a:endParaRPr lang="ru-RU" sz="1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8629650" y="4766550"/>
            <a:ext cx="3428999" cy="1561401"/>
          </a:xfrm>
          <a:prstGeom prst="roundRect">
            <a:avLst/>
          </a:prstGeom>
          <a:solidFill>
            <a:srgbClr val="CCFFFF"/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002060"/>
                </a:solidFill>
                <a:latin typeface="Arial" charset="0"/>
              </a:rPr>
              <a:t>Розділи 12 «Грошові активи»,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002060"/>
                </a:solidFill>
                <a:latin typeface="Arial" charset="0"/>
              </a:rPr>
              <a:t>13 «Фінансові зобов’язання»,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 smtClean="0">
                <a:solidFill>
                  <a:srgbClr val="002060"/>
                </a:solidFill>
                <a:latin typeface="Arial" charset="0"/>
              </a:rPr>
              <a:t>14 «Видатки та правочини»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b="1" dirty="0">
                <a:solidFill>
                  <a:srgbClr val="FF6600"/>
                </a:solidFill>
                <a:latin typeface="Arial" charset="0"/>
              </a:rPr>
              <a:t>поріг 50 ПМ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rgbClr val="00B0F0"/>
                </a:solidFill>
                <a:latin typeface="Arial" charset="0"/>
              </a:rPr>
              <a:t>2021 рік – 113 500 грн.</a:t>
            </a:r>
          </a:p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solidFill>
                  <a:srgbClr val="0070C0"/>
                </a:solidFill>
                <a:latin typeface="Arial" charset="0"/>
              </a:rPr>
              <a:t>2022 рік – 124 050 грн.</a:t>
            </a:r>
            <a:endParaRPr lang="ru-RU" sz="1600" dirty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09702" y="4768224"/>
            <a:ext cx="1186542" cy="5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60629" y="0"/>
            <a:ext cx="553941" cy="185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2758" y="506186"/>
            <a:ext cx="12096000" cy="5886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 2.1 «Інформація про суб’єкта декларування»</a:t>
            </a:r>
          </a:p>
          <a:p>
            <a:pPr algn="ctr">
              <a:spcAft>
                <a:spcPts val="6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 «Інформація про членів сім’ї суб’єкта декларування»</a:t>
            </a:r>
          </a:p>
        </p:txBody>
      </p:sp>
      <p:pic>
        <p:nvPicPr>
          <p:cNvPr id="17" name="Рисунок 16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000" y="577473"/>
            <a:ext cx="1533663" cy="1412292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 bwMode="auto">
          <a:xfrm>
            <a:off x="106929" y="3714750"/>
            <a:ext cx="11987660" cy="1260000"/>
          </a:xfrm>
          <a:prstGeom prst="roundRect">
            <a:avLst/>
          </a:prstGeom>
          <a:solidFill>
            <a:srgbClr val="CCFFFF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Оновлено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(змінено)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щодо визначення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місця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проживання.</a:t>
            </a:r>
          </a:p>
          <a:p>
            <a:r>
              <a:rPr lang="uk-UA" sz="17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окрім місця реєстрації суб’єктом декларування зазначається м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ісце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фактичного проживання або поштова адреса, на яку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НАЗК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може бути надіслано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кореспонденцію </a:t>
            </a:r>
            <a:r>
              <a:rPr lang="uk-UA" sz="17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uk-UA" sz="17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наявністю, обирається відповідна позначка)</a:t>
            </a:r>
            <a:endParaRPr lang="ru-RU" sz="17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це адреса місця фактичного </a:t>
            </a:r>
            <a:r>
              <a:rPr lang="uk-UA" sz="16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проживання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станом на останній день звітного періоду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це адреса для листування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станом на дату подання декларації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97078" y="5029200"/>
            <a:ext cx="11994227" cy="567420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Новий блок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ідентифікації за межами України</a:t>
            </a: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Заповнюється при наявності відповідних документів (закордонний паспорт, посвідка на проживання, тощо)</a:t>
            </a:r>
            <a:endParaRPr lang="uk-UA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97079" y="5657848"/>
            <a:ext cx="11994227" cy="684000"/>
          </a:xfrm>
          <a:prstGeom prst="roundRect">
            <a:avLst/>
          </a:prstGeom>
          <a:solidFill>
            <a:srgbClr val="FFFFD9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суб’єкта декларування додана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позначка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uk-UA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мене відсутнє громадянство (підданство) іноземної держави, а також документи, які дають право на постійне проживання на території іноземної держави»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4" y="578565"/>
            <a:ext cx="1534467" cy="14112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7437664" y="1061358"/>
            <a:ext cx="4653641" cy="2602928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Члени сім’ї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uk-UA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яка перебуває у шлюбі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неповнолітні діти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– незалежно від спільного </a:t>
            </a:r>
            <a:endParaRPr lang="uk-UA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проживання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із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суб’єктом декларування</a:t>
            </a:r>
            <a:endParaRPr lang="uk-UA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uk-UA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особи, які спільно проживають, пов’язані спільним побутом, мають взаємні права та обов’язки </a:t>
            </a: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станом на останній день звітного періоду або сукупно протягом не менше 183 днів протягом року, що передує року подання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декларації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Скругленный прямоугольник 67"/>
          <p:cNvSpPr/>
          <p:nvPr/>
        </p:nvSpPr>
        <p:spPr bwMode="auto">
          <a:xfrm>
            <a:off x="106928" y="1061357"/>
            <a:ext cx="7265421" cy="2602929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Особисті дані</a:t>
            </a:r>
          </a:p>
          <a:p>
            <a:pPr marL="16200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Прізвище, ім’я, по батькові</a:t>
            </a:r>
          </a:p>
          <a:p>
            <a:pPr marL="16200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ата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Реєстраційний номер облікової картки платника податків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(РНОКПП, раніше ІПН)</a:t>
            </a:r>
            <a:endParaRPr lang="uk-UA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Реквізити паспорта громадянина України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Унікальний номер запису в Єдиному державному демографічному реєстрі (при наявності біометричного документу)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Зареєстроване місце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проживання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Інформація про місце роботи або проходження служби і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посаду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одо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зайняття відповідального та особливого відповідального становища, посад з високим рівнем корупційних ризиків, належності до національних публічних </a:t>
            </a:r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діячів</a:t>
            </a:r>
            <a:r>
              <a:rPr lang="uk-UA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kumimoji="0" lang="uk-UA" sz="120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суб’єкта декларування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759" y="81022"/>
            <a:ext cx="12096000" cy="396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7434"/>
                </a:solidFill>
                <a:latin typeface="Century Schoolbook" panose="02040604050505020304" pitchFamily="18" charset="0"/>
              </a:rPr>
              <a:t>ФІНАНСОВИЙ КОНТРОЛЬ</a:t>
            </a:r>
            <a:endParaRPr lang="ru-RU" sz="2000" b="1" dirty="0">
              <a:solidFill>
                <a:srgbClr val="007434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2759" y="6449786"/>
            <a:ext cx="12096000" cy="35144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ЗАПОВНЕННЯ ОКРЕМИХ </a:t>
            </a:r>
            <a:r>
              <a:rPr lang="uk-UA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РОЗДІЛІВ </a:t>
            </a:r>
            <a:r>
              <a:rPr lang="uk-UA" sz="20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ДЕКЛАРАЦІЇ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2758" y="3682093"/>
            <a:ext cx="12096000" cy="26804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 «Об’єкти незавершеного будівництва»</a:t>
            </a: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7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	Зазначення вартості </a:t>
            </a:r>
            <a:r>
              <a:rPr lang="uk-UA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об’єктів </a:t>
            </a: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передбачено</a:t>
            </a:r>
            <a:endParaRPr lang="ru-RU" sz="9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0786" y="3984941"/>
            <a:ext cx="3644786" cy="1950495"/>
          </a:xfrm>
          <a:prstGeom prst="rect">
            <a:avLst/>
          </a:prstGeom>
          <a:solidFill>
            <a:srgbClr val="FFFFD9"/>
          </a:solidFill>
          <a:ln w="31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незавершеного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прийнято в експлуатацію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які </a:t>
            </a:r>
            <a:r>
              <a:rPr lang="uk-UA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установленому порядку</a:t>
            </a: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062107" y="3984941"/>
            <a:ext cx="5011503" cy="2285230"/>
          </a:xfrm>
          <a:prstGeom prst="rect">
            <a:avLst/>
          </a:prstGeom>
          <a:solidFill>
            <a:srgbClr val="CCFFFF"/>
          </a:solidFill>
          <a:ln w="3175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 декларування:</a:t>
            </a: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 суб’єкту 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 чи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члену сім’ї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 на земельній ділянці суб’єкта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декларування чи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сім’ї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 повністю або частково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побудований з матеріалів чи за кошти суб’єкта</a:t>
            </a: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декларування чи </a:t>
            </a:r>
            <a:r>
              <a:rPr lang="uk-UA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сім’ї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в’язок</a:t>
            </a:r>
            <a:endParaRPr lang="uk-UA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2759" y="506186"/>
            <a:ext cx="12095999" cy="31024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3 «Об’єкти нерухомості»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ОБ’ЄКТІВ НЕРУХОМОСТІ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9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Декларується все нерухоме майно, що належить суб’єкту декларування та/або членам сім’ї на праві власності (спільної власності) або яке знаходиться в користуванні</a:t>
            </a:r>
            <a:endParaRPr lang="uk-UA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Об’єкти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нерухомості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декларуються незалежно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 їх 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вартості та місця розташування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77" y="900152"/>
            <a:ext cx="2492750" cy="1663434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 bwMode="auto">
          <a:xfrm>
            <a:off x="92127" y="1168970"/>
            <a:ext cx="918000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квартира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1044040" y="1168970"/>
            <a:ext cx="1746000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житловий будинок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2814054" y="1166590"/>
            <a:ext cx="1461408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дачний будинок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92126" y="2256431"/>
            <a:ext cx="2148100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кімната в гуртожитку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92126" y="1874186"/>
            <a:ext cx="1622373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номер в готелі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92126" y="1545453"/>
            <a:ext cx="1622373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земельна ділянка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1771650" y="1545452"/>
            <a:ext cx="2503811" cy="616733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нежитлова нерухомість (гараж, офіс, склад тощо)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2326821" y="2256431"/>
            <a:ext cx="1665515" cy="288000"/>
          </a:xfrm>
          <a:prstGeom prst="roundRect">
            <a:avLst/>
          </a:prstGeom>
          <a:solidFill>
            <a:srgbClr val="FFC000">
              <a:alpha val="10000"/>
            </a:srgbClr>
          </a:solidFill>
          <a:ln w="31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інше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36" y="3984941"/>
            <a:ext cx="2938091" cy="1950495"/>
          </a:xfrm>
          <a:prstGeom prst="rect">
            <a:avLst/>
          </a:prstGeom>
        </p:spPr>
      </p:pic>
      <p:sp>
        <p:nvSpPr>
          <p:cNvPr id="67" name="Скругленный прямоугольник 66"/>
          <p:cNvSpPr/>
          <p:nvPr/>
        </p:nvSpPr>
        <p:spPr bwMode="auto">
          <a:xfrm>
            <a:off x="7133598" y="900152"/>
            <a:ext cx="4940010" cy="1663434"/>
          </a:xfrm>
          <a:prstGeom prst="roundRect">
            <a:avLst/>
          </a:prstGeom>
          <a:solidFill>
            <a:srgbClr val="99FF66">
              <a:alpha val="50000"/>
            </a:srgbClr>
          </a:solidFill>
          <a:ln w="6350" cap="flat" cmpd="sng" algn="ctr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36000" bIns="36000" numCol="1" rtlCol="0" anchor="ctr" anchorCtr="0" compatLnSpc="1">
            <a:prstTxWarp prst="textNoShape">
              <a:avLst/>
            </a:prstTxWarp>
          </a:bodyPr>
          <a:lstStyle/>
          <a:p>
            <a:r>
              <a:rPr lang="uk-UA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Зареєстроване місце проживання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зазначене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розділах 2.1 та 2.2, </a:t>
            </a:r>
            <a:r>
              <a:rPr lang="uk-UA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декларується</a:t>
            </a:r>
            <a:r>
              <a:rPr lang="uk-UA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цьому 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розділі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тільки якщо: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об’єкт належить декларанту та/або членам його сім’ї </a:t>
            </a:r>
            <a:endParaRPr lang="uk-UA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будь-якому речовому праві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місце проживання </a:t>
            </a:r>
            <a:r>
              <a:rPr lang="uk-UA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зареєстроване у службовому житлі </a:t>
            </a:r>
            <a:r>
              <a:rPr lang="uk-UA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uk-UA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житлі, що підлягає </a:t>
            </a:r>
            <a:r>
              <a:rPr lang="uk-UA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приватизації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pic>
        <p:nvPicPr>
          <p:cNvPr id="13315" name="Picture 1" descr="C:\Users\User\Desktop\Новый рисунок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09772" y="0"/>
            <a:ext cx="538986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7191</TotalTime>
  <Words>5285</Words>
  <Application>Microsoft Office PowerPoint</Application>
  <PresentationFormat>Произвольный</PresentationFormat>
  <Paragraphs>657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powerpoint-template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zam515</cp:lastModifiedBy>
  <cp:revision>478</cp:revision>
  <cp:lastPrinted>2023-01-25T12:30:07Z</cp:lastPrinted>
  <dcterms:created xsi:type="dcterms:W3CDTF">2020-01-30T18:29:56Z</dcterms:created>
  <dcterms:modified xsi:type="dcterms:W3CDTF">2023-04-12T06:54:16Z</dcterms:modified>
</cp:coreProperties>
</file>